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0"/>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Rufina" charset="1" panose="02000503000000020004"/>
      <p:regular r:id="rId20"/>
    </p:embeddedFont>
    <p:embeddedFont>
      <p:font typeface="Rufina Bold" charset="1" panose="02000503000000020004"/>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62" Target="slides/slide33.xml" Type="http://schemas.openxmlformats.org/officeDocument/2006/relationships/slide"/><Relationship Id="rId63" Target="slides/slide34.xml" Type="http://schemas.openxmlformats.org/officeDocument/2006/relationships/slide"/><Relationship Id="rId64" Target="slides/slide35.xml" Type="http://schemas.openxmlformats.org/officeDocument/2006/relationships/slide"/><Relationship Id="rId65" Target="slides/slide36.xml" Type="http://schemas.openxmlformats.org/officeDocument/2006/relationships/slide"/><Relationship Id="rId66" Target="slides/slide37.xml" Type="http://schemas.openxmlformats.org/officeDocument/2006/relationships/slide"/><Relationship Id="rId67" Target="slides/slide38.xml" Type="http://schemas.openxmlformats.org/officeDocument/2006/relationships/slide"/><Relationship Id="rId68" Target="slides/slide39.xml" Type="http://schemas.openxmlformats.org/officeDocument/2006/relationships/slide"/><Relationship Id="rId69" Target="slides/slide40.xml" Type="http://schemas.openxmlformats.org/officeDocument/2006/relationships/slide"/><Relationship Id="rId7" Target="fonts/font7.fntdata" Type="http://schemas.openxmlformats.org/officeDocument/2006/relationships/font"/><Relationship Id="rId70" Target="notesMasters/notesMaster1.xml" Type="http://schemas.openxmlformats.org/officeDocument/2006/relationships/notesMaster"/><Relationship Id="rId71" Target="theme/theme2.xml" Type="http://schemas.openxmlformats.org/officeDocument/2006/relationships/theme"/><Relationship Id="rId72" Target="notesSlides/notesSlide1.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jpe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48.png" Type="http://schemas.openxmlformats.org/officeDocument/2006/relationships/image"/><Relationship Id="rId4" Target="../media/image41.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1252975" y="5129212"/>
            <a:ext cx="5263137" cy="0"/>
          </a:xfrm>
          <a:prstGeom prst="line">
            <a:avLst/>
          </a:prstGeom>
          <a:ln cap="rnd" w="28575">
            <a:solidFill>
              <a:srgbClr val="0366C2"/>
            </a:solidFill>
            <a:prstDash val="solid"/>
            <a:headEnd type="none" len="sm" w="sm"/>
            <a:tailEnd type="none" len="sm" w="sm"/>
          </a:ln>
        </p:spPr>
      </p:sp>
      <p:sp>
        <p:nvSpPr>
          <p:cNvPr name="Freeform 3" id="3"/>
          <p:cNvSpPr/>
          <p:nvPr/>
        </p:nvSpPr>
        <p:spPr>
          <a:xfrm flipH="false" flipV="false" rot="0">
            <a:off x="12473970" y="0"/>
            <a:ext cx="5814030" cy="10287000"/>
          </a:xfrm>
          <a:custGeom>
            <a:avLst/>
            <a:gdLst/>
            <a:ahLst/>
            <a:cxnLst/>
            <a:rect r="r" b="b" t="t" l="l"/>
            <a:pathLst>
              <a:path h="10287000" w="5814030">
                <a:moveTo>
                  <a:pt x="0" y="0"/>
                </a:moveTo>
                <a:lnTo>
                  <a:pt x="5814030" y="0"/>
                </a:lnTo>
                <a:lnTo>
                  <a:pt x="5814030" y="10287000"/>
                </a:lnTo>
                <a:lnTo>
                  <a:pt x="0" y="10287000"/>
                </a:lnTo>
                <a:lnTo>
                  <a:pt x="0" y="0"/>
                </a:lnTo>
                <a:close/>
              </a:path>
            </a:pathLst>
          </a:custGeom>
          <a:blipFill>
            <a:blip r:embed="rId2"/>
            <a:stretch>
              <a:fillRect l="-79742" t="0" r="-85658" b="0"/>
            </a:stretch>
          </a:blipFill>
        </p:spPr>
      </p:sp>
      <p:grpSp>
        <p:nvGrpSpPr>
          <p:cNvPr name="Group 4" id="4"/>
          <p:cNvGrpSpPr/>
          <p:nvPr/>
        </p:nvGrpSpPr>
        <p:grpSpPr>
          <a:xfrm rot="0">
            <a:off x="2269625" y="2400037"/>
            <a:ext cx="9032426" cy="5486927"/>
            <a:chOff x="0" y="0"/>
            <a:chExt cx="12043235" cy="7315902"/>
          </a:xfrm>
        </p:grpSpPr>
        <p:sp>
          <p:nvSpPr>
            <p:cNvPr name="TextBox 5" id="5"/>
            <p:cNvSpPr txBox="true"/>
            <p:nvPr/>
          </p:nvSpPr>
          <p:spPr>
            <a:xfrm rot="0">
              <a:off x="0" y="0"/>
              <a:ext cx="12043235" cy="5486400"/>
            </a:xfrm>
            <a:prstGeom prst="rect">
              <a:avLst/>
            </a:prstGeom>
          </p:spPr>
          <p:txBody>
            <a:bodyPr anchor="t" rtlCol="false" tIns="0" lIns="0" bIns="0" rIns="0">
              <a:spAutoFit/>
            </a:bodyPr>
            <a:lstStyle/>
            <a:p>
              <a:pPr>
                <a:lnSpc>
                  <a:spcPts val="16200"/>
                </a:lnSpc>
              </a:pPr>
              <a:r>
                <a:rPr lang="en-US" sz="13500">
                  <a:solidFill>
                    <a:srgbClr val="424041"/>
                  </a:solidFill>
                  <a:latin typeface="Rufina"/>
                </a:rPr>
                <a:t>Medical Insurance</a:t>
              </a:r>
            </a:p>
          </p:txBody>
        </p:sp>
        <p:sp>
          <p:nvSpPr>
            <p:cNvPr name="TextBox 6" id="6"/>
            <p:cNvSpPr txBox="true"/>
            <p:nvPr/>
          </p:nvSpPr>
          <p:spPr>
            <a:xfrm rot="0">
              <a:off x="0" y="5918902"/>
              <a:ext cx="12043235" cy="1397000"/>
            </a:xfrm>
            <a:prstGeom prst="rect">
              <a:avLst/>
            </a:prstGeom>
          </p:spPr>
          <p:txBody>
            <a:bodyPr anchor="t" rtlCol="false" tIns="0" lIns="0" bIns="0" rIns="0">
              <a:spAutoFit/>
            </a:bodyPr>
            <a:lstStyle/>
            <a:p>
              <a:pPr>
                <a:lnSpc>
                  <a:spcPts val="4200"/>
                </a:lnSpc>
              </a:pPr>
              <a:r>
                <a:rPr lang="en-US" sz="3000" spc="60">
                  <a:solidFill>
                    <a:srgbClr val="171717"/>
                  </a:solidFill>
                  <a:latin typeface="Roboto"/>
                </a:rPr>
                <a:t>Instructors: Dr. Phauk Sokkey (Course) </a:t>
              </a:r>
            </a:p>
            <a:p>
              <a:pPr>
                <a:lnSpc>
                  <a:spcPts val="4200"/>
                </a:lnSpc>
              </a:pPr>
              <a:r>
                <a:rPr lang="en-US" sz="3000" spc="60">
                  <a:solidFill>
                    <a:srgbClr val="171717"/>
                  </a:solidFill>
                  <a:latin typeface="Roboto"/>
                </a:rPr>
                <a:t>                     Mr. Nhim Malai (TD)</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617129" y="1681846"/>
            <a:ext cx="5990617" cy="4367904"/>
          </a:xfrm>
          <a:custGeom>
            <a:avLst/>
            <a:gdLst/>
            <a:ahLst/>
            <a:cxnLst/>
            <a:rect r="r" b="b" t="t" l="l"/>
            <a:pathLst>
              <a:path h="4367904" w="5990617">
                <a:moveTo>
                  <a:pt x="0" y="0"/>
                </a:moveTo>
                <a:lnTo>
                  <a:pt x="5990617" y="0"/>
                </a:lnTo>
                <a:lnTo>
                  <a:pt x="5990617" y="4367904"/>
                </a:lnTo>
                <a:lnTo>
                  <a:pt x="0" y="4367904"/>
                </a:lnTo>
                <a:lnTo>
                  <a:pt x="0" y="0"/>
                </a:lnTo>
                <a:close/>
              </a:path>
            </a:pathLst>
          </a:custGeom>
          <a:blipFill>
            <a:blip r:embed="rId2"/>
            <a:stretch>
              <a:fillRect l="0" t="0" r="0" b="0"/>
            </a:stretch>
          </a:blipFill>
        </p:spPr>
      </p:sp>
      <p:sp>
        <p:nvSpPr>
          <p:cNvPr name="Freeform 3" id="3"/>
          <p:cNvSpPr/>
          <p:nvPr/>
        </p:nvSpPr>
        <p:spPr>
          <a:xfrm flipH="false" flipV="false" rot="0">
            <a:off x="1572771" y="6177906"/>
            <a:ext cx="6034975" cy="4400247"/>
          </a:xfrm>
          <a:custGeom>
            <a:avLst/>
            <a:gdLst/>
            <a:ahLst/>
            <a:cxnLst/>
            <a:rect r="r" b="b" t="t" l="l"/>
            <a:pathLst>
              <a:path h="4400247" w="6034975">
                <a:moveTo>
                  <a:pt x="0" y="0"/>
                </a:moveTo>
                <a:lnTo>
                  <a:pt x="6034975" y="0"/>
                </a:lnTo>
                <a:lnTo>
                  <a:pt x="6034975" y="4400247"/>
                </a:lnTo>
                <a:lnTo>
                  <a:pt x="0" y="4400247"/>
                </a:lnTo>
                <a:lnTo>
                  <a:pt x="0" y="0"/>
                </a:lnTo>
                <a:close/>
              </a:path>
            </a:pathLst>
          </a:custGeom>
          <a:blipFill>
            <a:blip r:embed="rId3"/>
            <a:stretch>
              <a:fillRect l="0" t="0" r="0" b="0"/>
            </a:stretch>
          </a:blipFill>
        </p:spPr>
      </p:sp>
      <p:sp>
        <p:nvSpPr>
          <p:cNvPr name="TextBox 4" id="4"/>
          <p:cNvSpPr txBox="true"/>
          <p:nvPr/>
        </p:nvSpPr>
        <p:spPr>
          <a:xfrm rot="0">
            <a:off x="5517068" y="36594"/>
            <a:ext cx="7767173" cy="1543149"/>
          </a:xfrm>
          <a:prstGeom prst="rect">
            <a:avLst/>
          </a:prstGeom>
        </p:spPr>
        <p:txBody>
          <a:bodyPr anchor="t" rtlCol="false" tIns="0" lIns="0" bIns="0" rIns="0">
            <a:spAutoFit/>
          </a:bodyPr>
          <a:lstStyle/>
          <a:p>
            <a:pPr algn="ctr">
              <a:lnSpc>
                <a:spcPts val="6183"/>
              </a:lnSpc>
            </a:pPr>
            <a:r>
              <a:rPr lang="en-US" sz="4417" u="sng">
                <a:solidFill>
                  <a:srgbClr val="8C52FF"/>
                </a:solidFill>
                <a:latin typeface="Canva Sans Bold"/>
              </a:rPr>
              <a:t>Data-Visualization Numerical</a:t>
            </a:r>
          </a:p>
        </p:txBody>
      </p:sp>
      <p:sp>
        <p:nvSpPr>
          <p:cNvPr name="TextBox 5" id="5"/>
          <p:cNvSpPr txBox="true"/>
          <p:nvPr/>
        </p:nvSpPr>
        <p:spPr>
          <a:xfrm rot="0">
            <a:off x="8066753" y="2329467"/>
            <a:ext cx="8669753" cy="1951172"/>
          </a:xfrm>
          <a:prstGeom prst="rect">
            <a:avLst/>
          </a:prstGeom>
        </p:spPr>
        <p:txBody>
          <a:bodyPr anchor="t" rtlCol="false" tIns="0" lIns="0" bIns="0" rIns="0">
            <a:spAutoFit/>
          </a:bodyPr>
          <a:lstStyle/>
          <a:p>
            <a:pPr algn="ctr">
              <a:lnSpc>
                <a:spcPts val="3888"/>
              </a:lnSpc>
              <a:spcBef>
                <a:spcPct val="0"/>
              </a:spcBef>
            </a:pPr>
            <a:r>
              <a:rPr lang="en-US" sz="2777">
                <a:solidFill>
                  <a:srgbClr val="8D8DFE"/>
                </a:solidFill>
                <a:latin typeface="Canva Sans Bold"/>
              </a:rPr>
              <a:t>The BMIs of the beneficiaries are normally distributed, with an average BMI of 30. This BMI is outside the normal range of BMIs. There are a lot of outliers at the upper end.</a:t>
            </a:r>
          </a:p>
        </p:txBody>
      </p:sp>
      <p:sp>
        <p:nvSpPr>
          <p:cNvPr name="TextBox 6" id="6"/>
          <p:cNvSpPr txBox="true"/>
          <p:nvPr/>
        </p:nvSpPr>
        <p:spPr>
          <a:xfrm rot="0">
            <a:off x="8431391" y="6772262"/>
            <a:ext cx="7402691" cy="2094371"/>
          </a:xfrm>
          <a:prstGeom prst="rect">
            <a:avLst/>
          </a:prstGeom>
        </p:spPr>
        <p:txBody>
          <a:bodyPr anchor="t" rtlCol="false" tIns="0" lIns="0" bIns="0" rIns="0">
            <a:spAutoFit/>
          </a:bodyPr>
          <a:lstStyle/>
          <a:p>
            <a:pPr algn="ctr">
              <a:lnSpc>
                <a:spcPts val="3320"/>
              </a:lnSpc>
              <a:spcBef>
                <a:spcPct val="0"/>
              </a:spcBef>
            </a:pPr>
            <a:r>
              <a:rPr lang="en-US" sz="2371">
                <a:solidFill>
                  <a:srgbClr val="8D8DFE"/>
                </a:solidFill>
                <a:latin typeface="Canva Sans Bold"/>
              </a:rPr>
              <a:t>The distribution of charges is unimodal and right-skewed. The average cost incurred to the insurance is approximately $130,000. The highest charge is $63,770. There are a lot of outliers at the upper end.</a:t>
            </a:r>
          </a:p>
        </p:txBody>
      </p:sp>
      <p:sp>
        <p:nvSpPr>
          <p:cNvPr name="TextBox 7" id="7"/>
          <p:cNvSpPr txBox="true"/>
          <p:nvPr/>
        </p:nvSpPr>
        <p:spPr>
          <a:xfrm rot="0">
            <a:off x="7986171" y="6111231"/>
            <a:ext cx="8293132" cy="637865"/>
          </a:xfrm>
          <a:prstGeom prst="rect">
            <a:avLst/>
          </a:prstGeom>
        </p:spPr>
        <p:txBody>
          <a:bodyPr anchor="t" rtlCol="false" tIns="0" lIns="0" bIns="0" rIns="0">
            <a:spAutoFit/>
          </a:bodyPr>
          <a:lstStyle/>
          <a:p>
            <a:pPr algn="ctr">
              <a:lnSpc>
                <a:spcPts val="5267"/>
              </a:lnSpc>
            </a:pPr>
            <a:r>
              <a:rPr lang="en-US" sz="3762">
                <a:solidFill>
                  <a:srgbClr val="CB6CE6"/>
                </a:solidFill>
                <a:latin typeface="Canva Sans"/>
              </a:rPr>
              <a:t>Charge Distribution</a:t>
            </a:r>
          </a:p>
        </p:txBody>
      </p:sp>
      <p:sp>
        <p:nvSpPr>
          <p:cNvPr name="TextBox 8" id="8"/>
          <p:cNvSpPr txBox="true"/>
          <p:nvPr/>
        </p:nvSpPr>
        <p:spPr>
          <a:xfrm rot="0">
            <a:off x="8443375" y="1615171"/>
            <a:ext cx="8293132" cy="637865"/>
          </a:xfrm>
          <a:prstGeom prst="rect">
            <a:avLst/>
          </a:prstGeom>
        </p:spPr>
        <p:txBody>
          <a:bodyPr anchor="t" rtlCol="false" tIns="0" lIns="0" bIns="0" rIns="0">
            <a:spAutoFit/>
          </a:bodyPr>
          <a:lstStyle/>
          <a:p>
            <a:pPr algn="ctr">
              <a:lnSpc>
                <a:spcPts val="5267"/>
              </a:lnSpc>
            </a:pPr>
            <a:r>
              <a:rPr lang="en-US" sz="3762">
                <a:solidFill>
                  <a:srgbClr val="CB6CE6"/>
                </a:solidFill>
                <a:latin typeface="Canva Sans"/>
              </a:rPr>
              <a:t>BMI Distribution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022291" y="2025893"/>
            <a:ext cx="11061519" cy="4403761"/>
          </a:xfrm>
          <a:custGeom>
            <a:avLst/>
            <a:gdLst/>
            <a:ahLst/>
            <a:cxnLst/>
            <a:rect r="r" b="b" t="t" l="l"/>
            <a:pathLst>
              <a:path h="4403761" w="11061519">
                <a:moveTo>
                  <a:pt x="0" y="0"/>
                </a:moveTo>
                <a:lnTo>
                  <a:pt x="11061519" y="0"/>
                </a:lnTo>
                <a:lnTo>
                  <a:pt x="11061519" y="4403761"/>
                </a:lnTo>
                <a:lnTo>
                  <a:pt x="0" y="4403761"/>
                </a:lnTo>
                <a:lnTo>
                  <a:pt x="0" y="0"/>
                </a:lnTo>
                <a:close/>
              </a:path>
            </a:pathLst>
          </a:custGeom>
          <a:blipFill>
            <a:blip r:embed="rId2"/>
            <a:stretch>
              <a:fillRect l="0" t="0" r="0" b="0"/>
            </a:stretch>
          </a:blipFill>
        </p:spPr>
      </p:sp>
      <p:sp>
        <p:nvSpPr>
          <p:cNvPr name="TextBox 3" id="3"/>
          <p:cNvSpPr txBox="true"/>
          <p:nvPr/>
        </p:nvSpPr>
        <p:spPr>
          <a:xfrm rot="0">
            <a:off x="2293453" y="6372504"/>
            <a:ext cx="13492413" cy="4105910"/>
          </a:xfrm>
          <a:prstGeom prst="rect">
            <a:avLst/>
          </a:prstGeom>
        </p:spPr>
        <p:txBody>
          <a:bodyPr anchor="t" rtlCol="false" tIns="0" lIns="0" bIns="0" rIns="0">
            <a:spAutoFit/>
          </a:bodyPr>
          <a:lstStyle/>
          <a:p>
            <a:pPr>
              <a:lnSpc>
                <a:spcPts val="3640"/>
              </a:lnSpc>
            </a:pPr>
            <a:r>
              <a:rPr lang="en-US" sz="2600" u="sng">
                <a:solidFill>
                  <a:srgbClr val="000000"/>
                </a:solidFill>
                <a:latin typeface="Canva Sans Bold"/>
              </a:rPr>
              <a:t>Observations</a:t>
            </a:r>
          </a:p>
          <a:p>
            <a:pPr marL="561341" indent="-280670" lvl="1">
              <a:lnSpc>
                <a:spcPts val="3640"/>
              </a:lnSpc>
              <a:spcBef>
                <a:spcPct val="0"/>
              </a:spcBef>
              <a:buFont typeface="Arial"/>
              <a:buChar char="•"/>
            </a:pPr>
            <a:r>
              <a:rPr lang="en-US" sz="2600">
                <a:solidFill>
                  <a:srgbClr val="000000"/>
                </a:solidFill>
                <a:latin typeface="Canva Sans"/>
              </a:rPr>
              <a:t>50.5% of beneficiaries are male and 49.5 % are female. Appr</a:t>
            </a:r>
            <a:r>
              <a:rPr lang="en-US" sz="2600">
                <a:solidFill>
                  <a:srgbClr val="000000"/>
                </a:solidFill>
                <a:latin typeface="Canva Sans"/>
              </a:rPr>
              <a:t>oximately same number of male and female beneficiary</a:t>
            </a:r>
          </a:p>
          <a:p>
            <a:pPr>
              <a:lnSpc>
                <a:spcPts val="3640"/>
              </a:lnSpc>
              <a:spcBef>
                <a:spcPct val="0"/>
              </a:spcBef>
            </a:pPr>
          </a:p>
          <a:p>
            <a:pPr marL="561341" indent="-280670" lvl="1">
              <a:lnSpc>
                <a:spcPts val="3640"/>
              </a:lnSpc>
              <a:spcBef>
                <a:spcPct val="0"/>
              </a:spcBef>
              <a:buFont typeface="Arial"/>
              <a:buChar char="•"/>
            </a:pPr>
            <a:r>
              <a:rPr lang="en-US" sz="2600">
                <a:solidFill>
                  <a:srgbClr val="000000"/>
                </a:solidFill>
                <a:latin typeface="Canva Sans"/>
              </a:rPr>
              <a:t>20.5% of beneficiaries are smokers.</a:t>
            </a:r>
          </a:p>
          <a:p>
            <a:pPr>
              <a:lnSpc>
                <a:spcPts val="3640"/>
              </a:lnSpc>
              <a:spcBef>
                <a:spcPct val="0"/>
              </a:spcBef>
            </a:pPr>
          </a:p>
          <a:p>
            <a:pPr marL="561341" indent="-280670" lvl="1">
              <a:lnSpc>
                <a:spcPts val="3640"/>
              </a:lnSpc>
              <a:spcBef>
                <a:spcPct val="0"/>
              </a:spcBef>
              <a:buFont typeface="Arial"/>
              <a:buChar char="•"/>
            </a:pPr>
            <a:r>
              <a:rPr lang="en-US" sz="2600">
                <a:solidFill>
                  <a:srgbClr val="000000"/>
                </a:solidFill>
                <a:latin typeface="Canva Sans"/>
              </a:rPr>
              <a:t>Beneficiaries</a:t>
            </a:r>
            <a:r>
              <a:rPr lang="en-US" sz="2600">
                <a:solidFill>
                  <a:srgbClr val="000000"/>
                </a:solidFill>
                <a:latin typeface="Canva Sans"/>
              </a:rPr>
              <a:t> are evenly distributed across regions with South East being the most populous one (~27%) with the rest of regions each containing around ~24%</a:t>
            </a:r>
          </a:p>
          <a:p>
            <a:pPr algn="ctr">
              <a:lnSpc>
                <a:spcPts val="3640"/>
              </a:lnSpc>
              <a:spcBef>
                <a:spcPct val="0"/>
              </a:spcBef>
            </a:pPr>
          </a:p>
        </p:txBody>
      </p:sp>
      <p:sp>
        <p:nvSpPr>
          <p:cNvPr name="TextBox 4" id="4"/>
          <p:cNvSpPr txBox="true"/>
          <p:nvPr/>
        </p:nvSpPr>
        <p:spPr>
          <a:xfrm rot="0">
            <a:off x="5517068" y="36594"/>
            <a:ext cx="7767173" cy="1543149"/>
          </a:xfrm>
          <a:prstGeom prst="rect">
            <a:avLst/>
          </a:prstGeom>
        </p:spPr>
        <p:txBody>
          <a:bodyPr anchor="t" rtlCol="false" tIns="0" lIns="0" bIns="0" rIns="0">
            <a:spAutoFit/>
          </a:bodyPr>
          <a:lstStyle/>
          <a:p>
            <a:pPr algn="ctr">
              <a:lnSpc>
                <a:spcPts val="6183"/>
              </a:lnSpc>
            </a:pPr>
            <a:r>
              <a:rPr lang="en-US" sz="4417" u="sng">
                <a:solidFill>
                  <a:srgbClr val="376684"/>
                </a:solidFill>
                <a:latin typeface="Canva Sans Bold"/>
              </a:rPr>
              <a:t>Data-Visualization Categorical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25424" y="2773718"/>
            <a:ext cx="8518576" cy="4739564"/>
          </a:xfrm>
          <a:custGeom>
            <a:avLst/>
            <a:gdLst/>
            <a:ahLst/>
            <a:cxnLst/>
            <a:rect r="r" b="b" t="t" l="l"/>
            <a:pathLst>
              <a:path h="4739564" w="8518576">
                <a:moveTo>
                  <a:pt x="0" y="0"/>
                </a:moveTo>
                <a:lnTo>
                  <a:pt x="8518576" y="0"/>
                </a:lnTo>
                <a:lnTo>
                  <a:pt x="8518576" y="4739564"/>
                </a:lnTo>
                <a:lnTo>
                  <a:pt x="0" y="4739564"/>
                </a:lnTo>
                <a:lnTo>
                  <a:pt x="0" y="0"/>
                </a:lnTo>
                <a:close/>
              </a:path>
            </a:pathLst>
          </a:custGeom>
          <a:blipFill>
            <a:blip r:embed="rId2"/>
            <a:stretch>
              <a:fillRect l="0" t="0" r="0" b="0"/>
            </a:stretch>
          </a:blipFill>
        </p:spPr>
      </p:sp>
      <p:sp>
        <p:nvSpPr>
          <p:cNvPr name="TextBox 3" id="3"/>
          <p:cNvSpPr txBox="true"/>
          <p:nvPr/>
        </p:nvSpPr>
        <p:spPr>
          <a:xfrm rot="0">
            <a:off x="4582585" y="942975"/>
            <a:ext cx="9814199" cy="811530"/>
          </a:xfrm>
          <a:prstGeom prst="rect">
            <a:avLst/>
          </a:prstGeom>
        </p:spPr>
        <p:txBody>
          <a:bodyPr anchor="t" rtlCol="false" tIns="0" lIns="0" bIns="0" rIns="0">
            <a:spAutoFit/>
          </a:bodyPr>
          <a:lstStyle/>
          <a:p>
            <a:pPr algn="ctr">
              <a:lnSpc>
                <a:spcPts val="6719"/>
              </a:lnSpc>
            </a:pPr>
            <a:r>
              <a:rPr lang="en-US" sz="4800" u="sng">
                <a:solidFill>
                  <a:srgbClr val="FE120B"/>
                </a:solidFill>
                <a:latin typeface="Canva Sans Bold"/>
              </a:rPr>
              <a:t>Bivariate &amp; Multivariate Analysis</a:t>
            </a:r>
          </a:p>
        </p:txBody>
      </p:sp>
      <p:sp>
        <p:nvSpPr>
          <p:cNvPr name="TextBox 4" id="4"/>
          <p:cNvSpPr txBox="true"/>
          <p:nvPr/>
        </p:nvSpPr>
        <p:spPr>
          <a:xfrm rot="0">
            <a:off x="9144000" y="3577404"/>
            <a:ext cx="9144000" cy="2741668"/>
          </a:xfrm>
          <a:prstGeom prst="rect">
            <a:avLst/>
          </a:prstGeom>
        </p:spPr>
        <p:txBody>
          <a:bodyPr anchor="t" rtlCol="false" tIns="0" lIns="0" bIns="0" rIns="0">
            <a:spAutoFit/>
          </a:bodyPr>
          <a:lstStyle/>
          <a:p>
            <a:pPr marL="417835" indent="-208917" lvl="1">
              <a:lnSpc>
                <a:spcPts val="2709"/>
              </a:lnSpc>
              <a:buFont typeface="Arial"/>
              <a:buChar char="•"/>
            </a:pPr>
            <a:r>
              <a:rPr lang="en-US" sz="1935">
                <a:solidFill>
                  <a:srgbClr val="1009FE"/>
                </a:solidFill>
                <a:latin typeface="Canva Sans Bold"/>
              </a:rPr>
              <a:t>Distribution of charges over gender</a:t>
            </a:r>
            <a:r>
              <a:rPr lang="en-US" sz="1935">
                <a:solidFill>
                  <a:srgbClr val="1009FE"/>
                </a:solidFill>
                <a:latin typeface="Canva Sans"/>
              </a:rPr>
              <a:t>: Males are charged substantially more than females for health insurance. </a:t>
            </a:r>
          </a:p>
          <a:p>
            <a:pPr>
              <a:lnSpc>
                <a:spcPts val="2709"/>
              </a:lnSpc>
            </a:pPr>
          </a:p>
          <a:p>
            <a:pPr marL="417835" indent="-208917" lvl="1">
              <a:lnSpc>
                <a:spcPts val="2709"/>
              </a:lnSpc>
              <a:buFont typeface="Arial"/>
              <a:buChar char="•"/>
            </a:pPr>
            <a:r>
              <a:rPr lang="en-US" sz="1935">
                <a:solidFill>
                  <a:srgbClr val="1009FE"/>
                </a:solidFill>
                <a:latin typeface="Canva Sans Bold"/>
              </a:rPr>
              <a:t>Subconscious behavio</a:t>
            </a:r>
            <a:r>
              <a:rPr lang="en-US" sz="1935">
                <a:solidFill>
                  <a:srgbClr val="1009FE"/>
                </a:solidFill>
                <a:latin typeface="Canva Sans"/>
              </a:rPr>
              <a:t>r: Males are more likely to take risks than females, which may be due to subconscious behavioral patterns.</a:t>
            </a:r>
          </a:p>
          <a:p>
            <a:pPr>
              <a:lnSpc>
                <a:spcPts val="2709"/>
              </a:lnSpc>
            </a:pPr>
          </a:p>
          <a:p>
            <a:pPr>
              <a:lnSpc>
                <a:spcPts val="2709"/>
              </a:lnSpc>
            </a:pPr>
            <a:r>
              <a:rPr lang="en-US" sz="1935">
                <a:solidFill>
                  <a:srgbClr val="1009FE"/>
                </a:solidFill>
                <a:latin typeface="Canva Sans"/>
              </a:rPr>
              <a:t> </a:t>
            </a:r>
          </a:p>
          <a:p>
            <a:pPr>
              <a:lnSpc>
                <a:spcPts val="270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58429" y="3154213"/>
            <a:ext cx="8485956" cy="4739564"/>
          </a:xfrm>
          <a:custGeom>
            <a:avLst/>
            <a:gdLst/>
            <a:ahLst/>
            <a:cxnLst/>
            <a:rect r="r" b="b" t="t" l="l"/>
            <a:pathLst>
              <a:path h="4739564" w="8485956">
                <a:moveTo>
                  <a:pt x="0" y="0"/>
                </a:moveTo>
                <a:lnTo>
                  <a:pt x="8485956" y="0"/>
                </a:lnTo>
                <a:lnTo>
                  <a:pt x="8485956" y="4739564"/>
                </a:lnTo>
                <a:lnTo>
                  <a:pt x="0" y="4739564"/>
                </a:lnTo>
                <a:lnTo>
                  <a:pt x="0" y="0"/>
                </a:lnTo>
                <a:close/>
              </a:path>
            </a:pathLst>
          </a:custGeom>
          <a:blipFill>
            <a:blip r:embed="rId2"/>
            <a:stretch>
              <a:fillRect l="0" t="0" r="0" b="0"/>
            </a:stretch>
          </a:blipFill>
        </p:spPr>
      </p:sp>
      <p:sp>
        <p:nvSpPr>
          <p:cNvPr name="TextBox 3" id="3"/>
          <p:cNvSpPr txBox="true"/>
          <p:nvPr/>
        </p:nvSpPr>
        <p:spPr>
          <a:xfrm rot="0">
            <a:off x="4582585" y="942975"/>
            <a:ext cx="9814199" cy="811530"/>
          </a:xfrm>
          <a:prstGeom prst="rect">
            <a:avLst/>
          </a:prstGeom>
        </p:spPr>
        <p:txBody>
          <a:bodyPr anchor="t" rtlCol="false" tIns="0" lIns="0" bIns="0" rIns="0">
            <a:spAutoFit/>
          </a:bodyPr>
          <a:lstStyle/>
          <a:p>
            <a:pPr algn="ctr">
              <a:lnSpc>
                <a:spcPts val="6719"/>
              </a:lnSpc>
            </a:pPr>
            <a:r>
              <a:rPr lang="en-US" sz="4800" u="sng">
                <a:solidFill>
                  <a:srgbClr val="FE120B"/>
                </a:solidFill>
                <a:latin typeface="Canva Sans Bold"/>
              </a:rPr>
              <a:t>Bivariate &amp; Multivariate Analysis</a:t>
            </a:r>
          </a:p>
        </p:txBody>
      </p:sp>
      <p:sp>
        <p:nvSpPr>
          <p:cNvPr name="TextBox 4" id="4"/>
          <p:cNvSpPr txBox="true"/>
          <p:nvPr/>
        </p:nvSpPr>
        <p:spPr>
          <a:xfrm rot="0">
            <a:off x="8944385" y="4710362"/>
            <a:ext cx="9144000" cy="828176"/>
          </a:xfrm>
          <a:prstGeom prst="rect">
            <a:avLst/>
          </a:prstGeom>
        </p:spPr>
        <p:txBody>
          <a:bodyPr anchor="t" rtlCol="false" tIns="0" lIns="0" bIns="0" rIns="0">
            <a:spAutoFit/>
          </a:bodyPr>
          <a:lstStyle/>
          <a:p>
            <a:pPr>
              <a:lnSpc>
                <a:spcPts val="3418"/>
              </a:lnSpc>
            </a:pPr>
            <a:r>
              <a:rPr lang="en-US" sz="2441">
                <a:solidFill>
                  <a:srgbClr val="1009FE"/>
                </a:solidFill>
                <a:latin typeface="Canva Sans Bold"/>
              </a:rPr>
              <a:t>Location: The southeastern rigion has the highest average charges.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51" t="0" r="1151" b="2084"/>
          <a:stretch>
            <a:fillRect/>
          </a:stretch>
        </p:blipFill>
        <p:spPr>
          <a:xfrm flipH="false" flipV="false">
            <a:off x="0" y="0"/>
            <a:ext cx="18288000" cy="10287000"/>
          </a:xfrm>
          <a:prstGeom prst="rect">
            <a:avLst/>
          </a:prstGeom>
        </p:spPr>
      </p:pic>
      <p:sp>
        <p:nvSpPr>
          <p:cNvPr name="Freeform 3" id="3"/>
          <p:cNvSpPr/>
          <p:nvPr/>
        </p:nvSpPr>
        <p:spPr>
          <a:xfrm flipH="false" flipV="false" rot="0">
            <a:off x="1028700" y="2661597"/>
            <a:ext cx="9652217" cy="5395561"/>
          </a:xfrm>
          <a:custGeom>
            <a:avLst/>
            <a:gdLst/>
            <a:ahLst/>
            <a:cxnLst/>
            <a:rect r="r" b="b" t="t" l="l"/>
            <a:pathLst>
              <a:path h="5395561" w="9652217">
                <a:moveTo>
                  <a:pt x="0" y="0"/>
                </a:moveTo>
                <a:lnTo>
                  <a:pt x="9652217" y="0"/>
                </a:lnTo>
                <a:lnTo>
                  <a:pt x="9652217" y="5395561"/>
                </a:lnTo>
                <a:lnTo>
                  <a:pt x="0" y="5395561"/>
                </a:lnTo>
                <a:lnTo>
                  <a:pt x="0" y="0"/>
                </a:lnTo>
                <a:close/>
              </a:path>
            </a:pathLst>
          </a:custGeom>
          <a:blipFill>
            <a:blip r:embed="rId3"/>
            <a:stretch>
              <a:fillRect l="0" t="0" r="0" b="0"/>
            </a:stretch>
          </a:blipFill>
        </p:spPr>
      </p:sp>
      <p:sp>
        <p:nvSpPr>
          <p:cNvPr name="TextBox 4" id="4"/>
          <p:cNvSpPr txBox="true"/>
          <p:nvPr/>
        </p:nvSpPr>
        <p:spPr>
          <a:xfrm rot="0">
            <a:off x="4236901" y="580073"/>
            <a:ext cx="9814199" cy="811530"/>
          </a:xfrm>
          <a:prstGeom prst="rect">
            <a:avLst/>
          </a:prstGeom>
        </p:spPr>
        <p:txBody>
          <a:bodyPr anchor="t" rtlCol="false" tIns="0" lIns="0" bIns="0" rIns="0">
            <a:spAutoFit/>
          </a:bodyPr>
          <a:lstStyle/>
          <a:p>
            <a:pPr algn="ctr">
              <a:lnSpc>
                <a:spcPts val="6719"/>
              </a:lnSpc>
            </a:pPr>
            <a:r>
              <a:rPr lang="en-US" sz="4800" u="sng">
                <a:solidFill>
                  <a:srgbClr val="FFFFFF"/>
                </a:solidFill>
                <a:latin typeface="Canva Sans Bold"/>
              </a:rPr>
              <a:t>Bivariate &amp; Multivariate Analysis</a:t>
            </a:r>
          </a:p>
        </p:txBody>
      </p:sp>
      <p:sp>
        <p:nvSpPr>
          <p:cNvPr name="TextBox 5" id="5"/>
          <p:cNvSpPr txBox="true"/>
          <p:nvPr/>
        </p:nvSpPr>
        <p:spPr>
          <a:xfrm rot="0">
            <a:off x="10680917" y="3000520"/>
            <a:ext cx="7607083" cy="3684270"/>
          </a:xfrm>
          <a:prstGeom prst="rect">
            <a:avLst/>
          </a:prstGeom>
        </p:spPr>
        <p:txBody>
          <a:bodyPr anchor="t" rtlCol="false" tIns="0" lIns="0" bIns="0" rIns="0">
            <a:spAutoFit/>
          </a:bodyPr>
          <a:lstStyle/>
          <a:p>
            <a:pPr>
              <a:lnSpc>
                <a:spcPts val="3919"/>
              </a:lnSpc>
            </a:pPr>
            <a:r>
              <a:rPr lang="en-US" sz="2799" u="sng">
                <a:solidFill>
                  <a:srgbClr val="FDFBFB"/>
                </a:solidFill>
                <a:latin typeface="Canva Sans Bold"/>
              </a:rPr>
              <a:t>Observation:</a:t>
            </a:r>
          </a:p>
          <a:p>
            <a:pPr marL="561341" indent="-280670" lvl="1">
              <a:lnSpc>
                <a:spcPts val="3640"/>
              </a:lnSpc>
              <a:buFont typeface="Arial"/>
              <a:buChar char="•"/>
            </a:pPr>
            <a:r>
              <a:rPr lang="en-US" sz="2600">
                <a:solidFill>
                  <a:srgbClr val="FDFBFB"/>
                </a:solidFill>
                <a:latin typeface="Canva Sans Bold"/>
              </a:rPr>
              <a:t>Customers with 0 or 1 child</a:t>
            </a:r>
            <a:r>
              <a:rPr lang="en-US" sz="2600">
                <a:solidFill>
                  <a:srgbClr val="FDFBFB"/>
                </a:solidFill>
                <a:latin typeface="Canva Sans"/>
              </a:rPr>
              <a:t>: The majority of customers have 0 or 1 child. </a:t>
            </a:r>
          </a:p>
          <a:p>
            <a:pPr marL="561341" indent="-280670" lvl="1">
              <a:lnSpc>
                <a:spcPts val="3640"/>
              </a:lnSpc>
              <a:buFont typeface="Arial"/>
              <a:buChar char="•"/>
            </a:pPr>
            <a:r>
              <a:rPr lang="en-US" sz="2600">
                <a:solidFill>
                  <a:srgbClr val="FDFBFB"/>
                </a:solidFill>
                <a:latin typeface="Canva Sans Bold"/>
              </a:rPr>
              <a:t>Median charges</a:t>
            </a:r>
            <a:r>
              <a:rPr lang="en-US" sz="2600">
                <a:solidFill>
                  <a:srgbClr val="FDFBFB"/>
                </a:solidFill>
                <a:latin typeface="Canva Sans"/>
              </a:rPr>
              <a:t>: The median charges vary between 8.5k and 11k dollars. This suggests that most customers have relatively moderate medical expenses.</a:t>
            </a:r>
          </a:p>
          <a:p>
            <a:pPr>
              <a:lnSpc>
                <a:spcPts val="364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51" t="0" r="1151" b="2084"/>
          <a:stretch>
            <a:fillRect/>
          </a:stretch>
        </p:blipFill>
        <p:spPr>
          <a:xfrm flipH="false" flipV="false">
            <a:off x="0" y="0"/>
            <a:ext cx="18288000" cy="10287000"/>
          </a:xfrm>
          <a:prstGeom prst="rect">
            <a:avLst/>
          </a:prstGeom>
        </p:spPr>
      </p:pic>
      <p:sp>
        <p:nvSpPr>
          <p:cNvPr name="Freeform 3" id="3"/>
          <p:cNvSpPr/>
          <p:nvPr/>
        </p:nvSpPr>
        <p:spPr>
          <a:xfrm flipH="false" flipV="false" rot="0">
            <a:off x="1028700" y="2593595"/>
            <a:ext cx="9363143" cy="5099810"/>
          </a:xfrm>
          <a:custGeom>
            <a:avLst/>
            <a:gdLst/>
            <a:ahLst/>
            <a:cxnLst/>
            <a:rect r="r" b="b" t="t" l="l"/>
            <a:pathLst>
              <a:path h="5099810" w="9363143">
                <a:moveTo>
                  <a:pt x="0" y="0"/>
                </a:moveTo>
                <a:lnTo>
                  <a:pt x="9363143" y="0"/>
                </a:lnTo>
                <a:lnTo>
                  <a:pt x="9363143" y="5099810"/>
                </a:lnTo>
                <a:lnTo>
                  <a:pt x="0" y="5099810"/>
                </a:lnTo>
                <a:lnTo>
                  <a:pt x="0" y="0"/>
                </a:lnTo>
                <a:close/>
              </a:path>
            </a:pathLst>
          </a:custGeom>
          <a:blipFill>
            <a:blip r:embed="rId3"/>
            <a:stretch>
              <a:fillRect l="0" t="0" r="0" b="0"/>
            </a:stretch>
          </a:blipFill>
        </p:spPr>
      </p:sp>
      <p:sp>
        <p:nvSpPr>
          <p:cNvPr name="TextBox 4" id="4"/>
          <p:cNvSpPr txBox="true"/>
          <p:nvPr/>
        </p:nvSpPr>
        <p:spPr>
          <a:xfrm rot="0">
            <a:off x="0" y="141605"/>
            <a:ext cx="9144000" cy="887095"/>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rPr>
              <a:t>Exploratory Data Analysis</a:t>
            </a:r>
          </a:p>
        </p:txBody>
      </p:sp>
      <p:sp>
        <p:nvSpPr>
          <p:cNvPr name="TextBox 5" id="5"/>
          <p:cNvSpPr txBox="true"/>
          <p:nvPr/>
        </p:nvSpPr>
        <p:spPr>
          <a:xfrm rot="0">
            <a:off x="1028700" y="942975"/>
            <a:ext cx="9814199" cy="811530"/>
          </a:xfrm>
          <a:prstGeom prst="rect">
            <a:avLst/>
          </a:prstGeom>
        </p:spPr>
        <p:txBody>
          <a:bodyPr anchor="t" rtlCol="false" tIns="0" lIns="0" bIns="0" rIns="0">
            <a:spAutoFit/>
          </a:bodyPr>
          <a:lstStyle/>
          <a:p>
            <a:pPr algn="ctr">
              <a:lnSpc>
                <a:spcPts val="6719"/>
              </a:lnSpc>
            </a:pPr>
            <a:r>
              <a:rPr lang="en-US" sz="4800" u="sng">
                <a:solidFill>
                  <a:srgbClr val="FFFFFF"/>
                </a:solidFill>
                <a:latin typeface="Canva Sans Bold"/>
              </a:rPr>
              <a:t>Bivariate &amp; Multivariate Analysis</a:t>
            </a:r>
          </a:p>
        </p:txBody>
      </p:sp>
      <p:sp>
        <p:nvSpPr>
          <p:cNvPr name="TextBox 6" id="6"/>
          <p:cNvSpPr txBox="true"/>
          <p:nvPr/>
        </p:nvSpPr>
        <p:spPr>
          <a:xfrm rot="0">
            <a:off x="10680917" y="1697355"/>
            <a:ext cx="7607083" cy="6884670"/>
          </a:xfrm>
          <a:prstGeom prst="rect">
            <a:avLst/>
          </a:prstGeom>
        </p:spPr>
        <p:txBody>
          <a:bodyPr anchor="t" rtlCol="false" tIns="0" lIns="0" bIns="0" rIns="0">
            <a:spAutoFit/>
          </a:bodyPr>
          <a:lstStyle/>
          <a:p>
            <a:pPr>
              <a:lnSpc>
                <a:spcPts val="3919"/>
              </a:lnSpc>
            </a:pPr>
            <a:r>
              <a:rPr lang="en-US" sz="2799" u="sng">
                <a:solidFill>
                  <a:srgbClr val="FFFFFF"/>
                </a:solidFill>
                <a:latin typeface="Canva Sans Bold"/>
              </a:rPr>
              <a:t>Observation:</a:t>
            </a:r>
          </a:p>
          <a:p>
            <a:pPr marL="561341" indent="-280670" lvl="1">
              <a:lnSpc>
                <a:spcPts val="3640"/>
              </a:lnSpc>
              <a:buFont typeface="Arial"/>
              <a:buChar char="•"/>
            </a:pPr>
            <a:r>
              <a:rPr lang="en-US" sz="2600">
                <a:solidFill>
                  <a:srgbClr val="FFFFFF"/>
                </a:solidFill>
                <a:latin typeface="Canva Sans Bold"/>
              </a:rPr>
              <a:t>BMI and medical charges for non-smokers:</a:t>
            </a:r>
            <a:r>
              <a:rPr lang="en-US" sz="2600">
                <a:solidFill>
                  <a:srgbClr val="FFFFFF"/>
                </a:solidFill>
                <a:latin typeface="Canva Sans"/>
              </a:rPr>
              <a:t> For non-smokers, there is no clear relationship between BMI and medical charges. This suggests that BMI is not a significant predictor of medical charges for non-smokers.</a:t>
            </a:r>
          </a:p>
          <a:p>
            <a:pPr marL="561341" indent="-280670" lvl="1">
              <a:lnSpc>
                <a:spcPts val="3640"/>
              </a:lnSpc>
              <a:buFont typeface="Arial"/>
              <a:buChar char="•"/>
            </a:pPr>
            <a:r>
              <a:rPr lang="en-US" sz="2600">
                <a:solidFill>
                  <a:srgbClr val="FFFFFF"/>
                </a:solidFill>
                <a:latin typeface="Canva Sans Bold"/>
              </a:rPr>
              <a:t>BMI and medical charges for smokers</a:t>
            </a:r>
            <a:r>
              <a:rPr lang="en-US" sz="2600">
                <a:solidFill>
                  <a:srgbClr val="FFFFFF"/>
                </a:solidFill>
                <a:latin typeface="Canva Sans"/>
              </a:rPr>
              <a:t>: For smokers, there is a clear relationship between BMI and medical charges. Smokers with a BMI greater than 30 have significantly higher medical charges than smokers with a BMI below 30.</a:t>
            </a:r>
          </a:p>
          <a:p>
            <a:pPr>
              <a:lnSpc>
                <a:spcPts val="3640"/>
              </a:lnSpc>
            </a:pPr>
          </a:p>
          <a:p>
            <a:pPr>
              <a:lnSpc>
                <a:spcPts val="364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773434" y="2066289"/>
            <a:ext cx="10363705" cy="8220711"/>
          </a:xfrm>
          <a:prstGeom prst="rect">
            <a:avLst/>
          </a:prstGeom>
        </p:spPr>
        <p:txBody>
          <a:bodyPr anchor="t" rtlCol="false" tIns="0" lIns="0" bIns="0" rIns="0">
            <a:spAutoFit/>
          </a:bodyPr>
          <a:lstStyle/>
          <a:p>
            <a:pPr marL="561341" indent="-280670" lvl="1">
              <a:lnSpc>
                <a:spcPts val="3640"/>
              </a:lnSpc>
              <a:spcBef>
                <a:spcPct val="0"/>
              </a:spcBef>
              <a:buFont typeface="Arial"/>
              <a:buChar char="•"/>
            </a:pPr>
            <a:r>
              <a:rPr lang="en-US" sz="2600">
                <a:solidFill>
                  <a:srgbClr val="000000"/>
                </a:solidFill>
                <a:latin typeface="Canva Sans"/>
              </a:rPr>
              <a:t>As expected , as the age </a:t>
            </a:r>
            <a:r>
              <a:rPr lang="en-US" sz="2600">
                <a:solidFill>
                  <a:srgbClr val="000000"/>
                </a:solidFill>
                <a:latin typeface="Canva Sans"/>
              </a:rPr>
              <a:t>of the beneficiary increases ,the cost to insurance increases.</a:t>
            </a:r>
          </a:p>
          <a:p>
            <a:pPr>
              <a:lnSpc>
                <a:spcPts val="3640"/>
              </a:lnSpc>
              <a:spcBef>
                <a:spcPct val="0"/>
              </a:spcBef>
            </a:pPr>
          </a:p>
          <a:p>
            <a:pPr marL="561341" indent="-280670" lvl="1">
              <a:lnSpc>
                <a:spcPts val="3640"/>
              </a:lnSpc>
              <a:spcBef>
                <a:spcPct val="0"/>
              </a:spcBef>
              <a:buFont typeface="Arial"/>
              <a:buChar char="•"/>
            </a:pPr>
            <a:r>
              <a:rPr lang="en-US" sz="2600">
                <a:solidFill>
                  <a:srgbClr val="000000"/>
                </a:solidFill>
                <a:latin typeface="Canva Sans"/>
              </a:rPr>
              <a:t>Males who smoke have most claims and have higher bills.</a:t>
            </a:r>
          </a:p>
          <a:p>
            <a:pPr>
              <a:lnSpc>
                <a:spcPts val="3640"/>
              </a:lnSpc>
              <a:spcBef>
                <a:spcPct val="0"/>
              </a:spcBef>
            </a:pPr>
          </a:p>
          <a:p>
            <a:pPr marL="561341" indent="-280670" lvl="1">
              <a:lnSpc>
                <a:spcPts val="3640"/>
              </a:lnSpc>
              <a:spcBef>
                <a:spcPct val="0"/>
              </a:spcBef>
              <a:buFont typeface="Arial"/>
              <a:buChar char="•"/>
            </a:pPr>
            <a:r>
              <a:rPr lang="en-US" sz="2600">
                <a:solidFill>
                  <a:srgbClr val="000000"/>
                </a:solidFill>
                <a:latin typeface="Canva Sans"/>
              </a:rPr>
              <a:t>Female who are nonsmoker also have more claims to nonsmoker males this may be because of child birth , need to explore claims type to understand better.</a:t>
            </a:r>
          </a:p>
          <a:p>
            <a:pPr>
              <a:lnSpc>
                <a:spcPts val="3640"/>
              </a:lnSpc>
              <a:spcBef>
                <a:spcPct val="0"/>
              </a:spcBef>
            </a:pPr>
          </a:p>
          <a:p>
            <a:pPr marL="561341" indent="-280670" lvl="1">
              <a:lnSpc>
                <a:spcPts val="3640"/>
              </a:lnSpc>
              <a:spcBef>
                <a:spcPct val="0"/>
              </a:spcBef>
              <a:buFont typeface="Arial"/>
              <a:buChar char="•"/>
            </a:pPr>
            <a:r>
              <a:rPr lang="en-US" sz="2600">
                <a:solidFill>
                  <a:srgbClr val="000000"/>
                </a:solidFill>
                <a:latin typeface="Canva Sans"/>
              </a:rPr>
              <a:t>Customer with BMI &gt;30 are on higher side of obesity, have more health issues and have higher claims.</a:t>
            </a:r>
          </a:p>
          <a:p>
            <a:pPr>
              <a:lnSpc>
                <a:spcPts val="3640"/>
              </a:lnSpc>
              <a:spcBef>
                <a:spcPct val="0"/>
              </a:spcBef>
            </a:pPr>
          </a:p>
          <a:p>
            <a:pPr marL="561341" indent="-280670" lvl="1">
              <a:lnSpc>
                <a:spcPts val="3640"/>
              </a:lnSpc>
              <a:spcBef>
                <a:spcPct val="0"/>
              </a:spcBef>
              <a:buFont typeface="Arial"/>
              <a:buChar char="•"/>
            </a:pPr>
            <a:r>
              <a:rPr lang="en-US" sz="2600">
                <a:solidFill>
                  <a:srgbClr val="000000"/>
                </a:solidFill>
                <a:latin typeface="Canva Sans"/>
              </a:rPr>
              <a:t>Females with BMI more than 45 have billed higher to insurance.</a:t>
            </a:r>
          </a:p>
          <a:p>
            <a:pPr>
              <a:lnSpc>
                <a:spcPts val="3640"/>
              </a:lnSpc>
              <a:spcBef>
                <a:spcPct val="0"/>
              </a:spcBef>
            </a:pPr>
          </a:p>
          <a:p>
            <a:pPr marL="561341" indent="-280670" lvl="1">
              <a:lnSpc>
                <a:spcPts val="3640"/>
              </a:lnSpc>
              <a:spcBef>
                <a:spcPct val="0"/>
              </a:spcBef>
              <a:buFont typeface="Arial"/>
              <a:buChar char="•"/>
            </a:pPr>
            <a:r>
              <a:rPr lang="en-US" sz="2600">
                <a:solidFill>
                  <a:srgbClr val="000000"/>
                </a:solidFill>
                <a:latin typeface="Canva Sans"/>
              </a:rPr>
              <a:t>Age, BMI and Smoking are important attributes which can cost insurance company more.</a:t>
            </a:r>
          </a:p>
          <a:p>
            <a:pPr algn="ctr">
              <a:lnSpc>
                <a:spcPts val="3640"/>
              </a:lnSpc>
              <a:spcBef>
                <a:spcPct val="0"/>
              </a:spcBef>
            </a:pPr>
          </a:p>
        </p:txBody>
      </p:sp>
      <p:sp>
        <p:nvSpPr>
          <p:cNvPr name="Freeform 3" id="3"/>
          <p:cNvSpPr/>
          <p:nvPr/>
        </p:nvSpPr>
        <p:spPr>
          <a:xfrm flipH="false" flipV="false" rot="0">
            <a:off x="11642598" y="2090420"/>
            <a:ext cx="5616702" cy="8229600"/>
          </a:xfrm>
          <a:custGeom>
            <a:avLst/>
            <a:gdLst/>
            <a:ahLst/>
            <a:cxnLst/>
            <a:rect r="r" b="b" t="t" l="l"/>
            <a:pathLst>
              <a:path h="8229600" w="5616702">
                <a:moveTo>
                  <a:pt x="0" y="0"/>
                </a:moveTo>
                <a:lnTo>
                  <a:pt x="5616702" y="0"/>
                </a:lnTo>
                <a:lnTo>
                  <a:pt x="5616702" y="8229600"/>
                </a:lnTo>
                <a:lnTo>
                  <a:pt x="0" y="8229600"/>
                </a:lnTo>
                <a:lnTo>
                  <a:pt x="0" y="0"/>
                </a:lnTo>
                <a:close/>
              </a:path>
            </a:pathLst>
          </a:custGeom>
          <a:blipFill>
            <a:blip r:embed="rId2"/>
            <a:stretch>
              <a:fillRect l="0" t="0" r="0" b="0"/>
            </a:stretch>
          </a:blipFill>
        </p:spPr>
      </p:sp>
      <p:sp>
        <p:nvSpPr>
          <p:cNvPr name="TextBox 4" id="4"/>
          <p:cNvSpPr txBox="true"/>
          <p:nvPr/>
        </p:nvSpPr>
        <p:spPr>
          <a:xfrm rot="0">
            <a:off x="5278099" y="942975"/>
            <a:ext cx="7731802" cy="811530"/>
          </a:xfrm>
          <a:prstGeom prst="rect">
            <a:avLst/>
          </a:prstGeom>
        </p:spPr>
        <p:txBody>
          <a:bodyPr anchor="t" rtlCol="false" tIns="0" lIns="0" bIns="0" rIns="0">
            <a:spAutoFit/>
          </a:bodyPr>
          <a:lstStyle/>
          <a:p>
            <a:pPr algn="ctr">
              <a:lnSpc>
                <a:spcPts val="6719"/>
              </a:lnSpc>
            </a:pPr>
            <a:r>
              <a:rPr lang="en-US" sz="4800" u="sng">
                <a:solidFill>
                  <a:srgbClr val="000000"/>
                </a:solidFill>
                <a:latin typeface="Canva Sans Bold"/>
              </a:rPr>
              <a:t>Conclusion based on EDA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flipH="false" flipV="false">
            <a:off x="0" y="0"/>
            <a:ext cx="18288000" cy="10287000"/>
          </a:xfrm>
          <a:prstGeom prst="rect">
            <a:avLst/>
          </a:prstGeom>
        </p:spPr>
      </p:pic>
      <p:sp>
        <p:nvSpPr>
          <p:cNvPr name="AutoShape 3" id="3"/>
          <p:cNvSpPr/>
          <p:nvPr/>
        </p:nvSpPr>
        <p:spPr>
          <a:xfrm rot="-5400000">
            <a:off x="-1252975" y="5129212"/>
            <a:ext cx="5263137" cy="0"/>
          </a:xfrm>
          <a:prstGeom prst="line">
            <a:avLst/>
          </a:prstGeom>
          <a:ln cap="rnd" w="28575">
            <a:solidFill>
              <a:srgbClr val="0366C2"/>
            </a:solidFill>
            <a:prstDash val="solid"/>
            <a:headEnd type="none" len="sm" w="sm"/>
            <a:tailEnd type="none" len="sm" w="sm"/>
          </a:ln>
        </p:spPr>
      </p:sp>
      <p:sp>
        <p:nvSpPr>
          <p:cNvPr name="TextBox 4" id="4"/>
          <p:cNvSpPr txBox="true"/>
          <p:nvPr/>
        </p:nvSpPr>
        <p:spPr>
          <a:xfrm rot="0">
            <a:off x="1921631" y="1747873"/>
            <a:ext cx="15467190" cy="9239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EFE457"/>
                </a:solidFill>
                <a:latin typeface="Rufina Bold"/>
              </a:rPr>
              <a:t>1st Fitting </a:t>
            </a:r>
            <a:r>
              <a:rPr lang="en-US" sz="6000">
                <a:solidFill>
                  <a:srgbClr val="FFFFFF"/>
                </a:solidFill>
                <a:latin typeface="Rufina Bold"/>
              </a:rPr>
              <a:t>with Multiple Linear Regression</a:t>
            </a:r>
          </a:p>
        </p:txBody>
      </p:sp>
      <p:sp>
        <p:nvSpPr>
          <p:cNvPr name="TextBox 5" id="5"/>
          <p:cNvSpPr txBox="true"/>
          <p:nvPr/>
        </p:nvSpPr>
        <p:spPr>
          <a:xfrm rot="0">
            <a:off x="2269405" y="4208913"/>
            <a:ext cx="6874595" cy="12954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By </a:t>
            </a:r>
            <a:r>
              <a:rPr lang="en-US" sz="4272">
                <a:solidFill>
                  <a:srgbClr val="50D481"/>
                </a:solidFill>
                <a:latin typeface="Rufina"/>
              </a:rPr>
              <a:t>RFR (Random Forest Regression)</a:t>
            </a:r>
          </a:p>
        </p:txBody>
      </p:sp>
      <p:sp>
        <p:nvSpPr>
          <p:cNvPr name="TextBox 6" id="6"/>
          <p:cNvSpPr txBox="true"/>
          <p:nvPr/>
        </p:nvSpPr>
        <p:spPr>
          <a:xfrm rot="0">
            <a:off x="9655226" y="4208913"/>
            <a:ext cx="6874595" cy="6477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Model Fitting</a:t>
            </a:r>
          </a:p>
        </p:txBody>
      </p:sp>
      <p:sp>
        <p:nvSpPr>
          <p:cNvPr name="TextBox 7" id="7"/>
          <p:cNvSpPr txBox="true"/>
          <p:nvPr/>
        </p:nvSpPr>
        <p:spPr>
          <a:xfrm rot="0">
            <a:off x="7163798" y="6531076"/>
            <a:ext cx="6874595" cy="6477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Result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Freeform 2" id="2"/>
          <p:cNvSpPr/>
          <p:nvPr/>
        </p:nvSpPr>
        <p:spPr>
          <a:xfrm flipH="false" flipV="false" rot="0">
            <a:off x="786049" y="1171555"/>
            <a:ext cx="11454482" cy="5230300"/>
          </a:xfrm>
          <a:custGeom>
            <a:avLst/>
            <a:gdLst/>
            <a:ahLst/>
            <a:cxnLst/>
            <a:rect r="r" b="b" t="t" l="l"/>
            <a:pathLst>
              <a:path h="5230300" w="11454482">
                <a:moveTo>
                  <a:pt x="0" y="0"/>
                </a:moveTo>
                <a:lnTo>
                  <a:pt x="11454482" y="0"/>
                </a:lnTo>
                <a:lnTo>
                  <a:pt x="11454482" y="5230301"/>
                </a:lnTo>
                <a:lnTo>
                  <a:pt x="0" y="5230301"/>
                </a:lnTo>
                <a:lnTo>
                  <a:pt x="0" y="0"/>
                </a:lnTo>
                <a:close/>
              </a:path>
            </a:pathLst>
          </a:custGeom>
          <a:blipFill>
            <a:blip r:embed="rId2"/>
            <a:stretch>
              <a:fillRect l="0" t="0" r="0" b="0"/>
            </a:stretch>
          </a:blipFill>
        </p:spPr>
      </p:sp>
      <p:sp>
        <p:nvSpPr>
          <p:cNvPr name="Freeform 3" id="3"/>
          <p:cNvSpPr/>
          <p:nvPr/>
        </p:nvSpPr>
        <p:spPr>
          <a:xfrm flipH="false" flipV="false" rot="0">
            <a:off x="786049" y="6859056"/>
            <a:ext cx="11454482" cy="1644184"/>
          </a:xfrm>
          <a:custGeom>
            <a:avLst/>
            <a:gdLst/>
            <a:ahLst/>
            <a:cxnLst/>
            <a:rect r="r" b="b" t="t" l="l"/>
            <a:pathLst>
              <a:path h="1644184" w="11454482">
                <a:moveTo>
                  <a:pt x="0" y="0"/>
                </a:moveTo>
                <a:lnTo>
                  <a:pt x="11454482" y="0"/>
                </a:lnTo>
                <a:lnTo>
                  <a:pt x="11454482" y="1644184"/>
                </a:lnTo>
                <a:lnTo>
                  <a:pt x="0" y="1644184"/>
                </a:lnTo>
                <a:lnTo>
                  <a:pt x="0" y="0"/>
                </a:lnTo>
                <a:close/>
              </a:path>
            </a:pathLst>
          </a:custGeom>
          <a:blipFill>
            <a:blip r:embed="rId3"/>
            <a:stretch>
              <a:fillRect l="0" t="0" r="0" b="0"/>
            </a:stretch>
          </a:blipFill>
        </p:spPr>
      </p:sp>
      <p:sp>
        <p:nvSpPr>
          <p:cNvPr name="TextBox 4" id="4"/>
          <p:cNvSpPr txBox="true"/>
          <p:nvPr/>
        </p:nvSpPr>
        <p:spPr>
          <a:xfrm rot="0">
            <a:off x="1004762" y="141605"/>
            <a:ext cx="15895081" cy="887095"/>
          </a:xfrm>
          <a:prstGeom prst="rect">
            <a:avLst/>
          </a:prstGeom>
        </p:spPr>
        <p:txBody>
          <a:bodyPr anchor="t" rtlCol="false" tIns="0" lIns="0" bIns="0" rIns="0">
            <a:spAutoFit/>
          </a:bodyPr>
          <a:lstStyle/>
          <a:p>
            <a:pPr algn="ctr">
              <a:lnSpc>
                <a:spcPts val="7279"/>
              </a:lnSpc>
            </a:pPr>
            <a:r>
              <a:rPr lang="en-US" sz="5199" u="sng">
                <a:solidFill>
                  <a:srgbClr val="EFE457"/>
                </a:solidFill>
                <a:latin typeface="Canva Sans Bold"/>
              </a:rPr>
              <a:t>Multiple Linear Regression</a:t>
            </a:r>
            <a:r>
              <a:rPr lang="en-US" sz="5199" u="sng">
                <a:solidFill>
                  <a:srgbClr val="60A158"/>
                </a:solidFill>
                <a:latin typeface="Canva Sans Bold"/>
              </a:rPr>
              <a:t> with 1st Method </a:t>
            </a:r>
          </a:p>
        </p:txBody>
      </p:sp>
      <p:sp>
        <p:nvSpPr>
          <p:cNvPr name="TextBox 5" id="5"/>
          <p:cNvSpPr txBox="true"/>
          <p:nvPr/>
        </p:nvSpPr>
        <p:spPr>
          <a:xfrm rot="0">
            <a:off x="1004762" y="6344706"/>
            <a:ext cx="1286470" cy="514350"/>
          </a:xfrm>
          <a:prstGeom prst="rect">
            <a:avLst/>
          </a:prstGeom>
        </p:spPr>
        <p:txBody>
          <a:bodyPr anchor="t" rtlCol="false" tIns="0" lIns="0" bIns="0" rIns="0">
            <a:spAutoFit/>
          </a:bodyPr>
          <a:lstStyle/>
          <a:p>
            <a:pPr algn="ctr">
              <a:lnSpc>
                <a:spcPts val="4200"/>
              </a:lnSpc>
              <a:spcBef>
                <a:spcPct val="0"/>
              </a:spcBef>
            </a:pPr>
            <a:r>
              <a:rPr lang="en-US" sz="3000">
                <a:solidFill>
                  <a:srgbClr val="040506"/>
                </a:solidFill>
                <a:latin typeface="Canva Sans Bold"/>
              </a:rPr>
              <a:t>Result:</a:t>
            </a:r>
          </a:p>
        </p:txBody>
      </p:sp>
      <p:sp>
        <p:nvSpPr>
          <p:cNvPr name="TextBox 6" id="6"/>
          <p:cNvSpPr txBox="true"/>
          <p:nvPr/>
        </p:nvSpPr>
        <p:spPr>
          <a:xfrm rot="0">
            <a:off x="12365475" y="6683330"/>
            <a:ext cx="5922525" cy="1819910"/>
          </a:xfrm>
          <a:prstGeom prst="rect">
            <a:avLst/>
          </a:prstGeom>
        </p:spPr>
        <p:txBody>
          <a:bodyPr anchor="t" rtlCol="false" tIns="0" lIns="0" bIns="0" rIns="0">
            <a:spAutoFit/>
          </a:bodyPr>
          <a:lstStyle/>
          <a:p>
            <a:pPr>
              <a:lnSpc>
                <a:spcPts val="3640"/>
              </a:lnSpc>
            </a:pPr>
            <a:r>
              <a:rPr lang="en-US" sz="2600">
                <a:solidFill>
                  <a:srgbClr val="040506"/>
                </a:solidFill>
                <a:latin typeface="Canva Sans Bold"/>
              </a:rPr>
              <a:t>The result we got is good enough, but we can try to improve it a bit by reducing unimportant features later.</a:t>
            </a:r>
          </a:p>
          <a:p>
            <a:pPr>
              <a:lnSpc>
                <a:spcPts val="364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Freeform 2" id="2"/>
          <p:cNvSpPr/>
          <p:nvPr/>
        </p:nvSpPr>
        <p:spPr>
          <a:xfrm flipH="false" flipV="false" rot="0">
            <a:off x="4559980" y="1710813"/>
            <a:ext cx="8047760" cy="5965321"/>
          </a:xfrm>
          <a:custGeom>
            <a:avLst/>
            <a:gdLst/>
            <a:ahLst/>
            <a:cxnLst/>
            <a:rect r="r" b="b" t="t" l="l"/>
            <a:pathLst>
              <a:path h="5965321" w="8047760">
                <a:moveTo>
                  <a:pt x="0" y="0"/>
                </a:moveTo>
                <a:lnTo>
                  <a:pt x="8047761" y="0"/>
                </a:lnTo>
                <a:lnTo>
                  <a:pt x="8047761" y="5965321"/>
                </a:lnTo>
                <a:lnTo>
                  <a:pt x="0" y="5965321"/>
                </a:lnTo>
                <a:lnTo>
                  <a:pt x="0" y="0"/>
                </a:lnTo>
                <a:close/>
              </a:path>
            </a:pathLst>
          </a:custGeom>
          <a:blipFill>
            <a:blip r:embed="rId2"/>
            <a:stretch>
              <a:fillRect l="0" t="0" r="0" b="0"/>
            </a:stretch>
          </a:blipFill>
        </p:spPr>
      </p:sp>
      <p:sp>
        <p:nvSpPr>
          <p:cNvPr name="Freeform 3" id="3"/>
          <p:cNvSpPr/>
          <p:nvPr/>
        </p:nvSpPr>
        <p:spPr>
          <a:xfrm flipH="false" flipV="false" rot="0">
            <a:off x="4559980" y="8529183"/>
            <a:ext cx="8047760" cy="879537"/>
          </a:xfrm>
          <a:custGeom>
            <a:avLst/>
            <a:gdLst/>
            <a:ahLst/>
            <a:cxnLst/>
            <a:rect r="r" b="b" t="t" l="l"/>
            <a:pathLst>
              <a:path h="879537" w="8047760">
                <a:moveTo>
                  <a:pt x="0" y="0"/>
                </a:moveTo>
                <a:lnTo>
                  <a:pt x="8047761" y="0"/>
                </a:lnTo>
                <a:lnTo>
                  <a:pt x="8047761" y="879536"/>
                </a:lnTo>
                <a:lnTo>
                  <a:pt x="0" y="879536"/>
                </a:lnTo>
                <a:lnTo>
                  <a:pt x="0" y="0"/>
                </a:lnTo>
                <a:close/>
              </a:path>
            </a:pathLst>
          </a:custGeom>
          <a:blipFill>
            <a:blip r:embed="rId3"/>
            <a:stretch>
              <a:fillRect l="0" t="0" r="0" b="0"/>
            </a:stretch>
          </a:blipFill>
        </p:spPr>
      </p:sp>
      <p:sp>
        <p:nvSpPr>
          <p:cNvPr name="TextBox 4" id="4"/>
          <p:cNvSpPr txBox="true"/>
          <p:nvPr/>
        </p:nvSpPr>
        <p:spPr>
          <a:xfrm rot="0">
            <a:off x="1028700" y="423668"/>
            <a:ext cx="16494902" cy="887095"/>
          </a:xfrm>
          <a:prstGeom prst="rect">
            <a:avLst/>
          </a:prstGeom>
        </p:spPr>
        <p:txBody>
          <a:bodyPr anchor="t" rtlCol="false" tIns="0" lIns="0" bIns="0" rIns="0">
            <a:spAutoFit/>
          </a:bodyPr>
          <a:lstStyle/>
          <a:p>
            <a:pPr algn="ctr">
              <a:lnSpc>
                <a:spcPts val="7279"/>
              </a:lnSpc>
            </a:pPr>
            <a:r>
              <a:rPr lang="en-US" sz="5199" u="sng">
                <a:solidFill>
                  <a:srgbClr val="EFE457"/>
                </a:solidFill>
                <a:latin typeface="Canva Sans Bold"/>
              </a:rPr>
              <a:t>Random Forest Regression</a:t>
            </a:r>
            <a:r>
              <a:rPr lang="en-US" sz="5199" u="sng">
                <a:solidFill>
                  <a:srgbClr val="FFFFFF"/>
                </a:solidFill>
                <a:latin typeface="Canva Sans Bold"/>
              </a:rPr>
              <a:t> with 1 Method</a:t>
            </a:r>
          </a:p>
        </p:txBody>
      </p:sp>
      <p:sp>
        <p:nvSpPr>
          <p:cNvPr name="TextBox 5" id="5"/>
          <p:cNvSpPr txBox="true"/>
          <p:nvPr/>
        </p:nvSpPr>
        <p:spPr>
          <a:xfrm rot="0">
            <a:off x="4559980" y="7618984"/>
            <a:ext cx="1286470"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Bold"/>
              </a:rPr>
              <a:t>Result:</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4007899" y="2365287"/>
            <a:ext cx="1598134" cy="7079636"/>
            <a:chOff x="0" y="0"/>
            <a:chExt cx="368852" cy="1633993"/>
          </a:xfrm>
        </p:grpSpPr>
        <p:sp>
          <p:nvSpPr>
            <p:cNvPr name="Freeform 3" id="3"/>
            <p:cNvSpPr/>
            <p:nvPr/>
          </p:nvSpPr>
          <p:spPr>
            <a:xfrm flipH="false" flipV="false" rot="0">
              <a:off x="0" y="0"/>
              <a:ext cx="368852" cy="1633993"/>
            </a:xfrm>
            <a:custGeom>
              <a:avLst/>
              <a:gdLst/>
              <a:ahLst/>
              <a:cxnLst/>
              <a:rect r="r" b="b" t="t" l="l"/>
              <a:pathLst>
                <a:path h="1633993" w="368852">
                  <a:moveTo>
                    <a:pt x="0" y="0"/>
                  </a:moveTo>
                  <a:lnTo>
                    <a:pt x="368852" y="0"/>
                  </a:lnTo>
                  <a:lnTo>
                    <a:pt x="368852" y="1633993"/>
                  </a:lnTo>
                  <a:lnTo>
                    <a:pt x="0" y="1633993"/>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5474780" y="419860"/>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TextBox 6" id="6"/>
          <p:cNvSpPr txBox="true"/>
          <p:nvPr/>
        </p:nvSpPr>
        <p:spPr>
          <a:xfrm rot="0">
            <a:off x="4249856" y="2754822"/>
            <a:ext cx="1069487" cy="729584"/>
          </a:xfrm>
          <a:prstGeom prst="rect">
            <a:avLst/>
          </a:prstGeom>
        </p:spPr>
        <p:txBody>
          <a:bodyPr anchor="t" rtlCol="false" tIns="0" lIns="0" bIns="0" rIns="0">
            <a:spAutoFit/>
          </a:bodyPr>
          <a:lstStyle/>
          <a:p>
            <a:pPr algn="ctr">
              <a:lnSpc>
                <a:spcPts val="5849"/>
              </a:lnSpc>
            </a:pPr>
            <a:r>
              <a:rPr lang="en-US" sz="4874">
                <a:solidFill>
                  <a:srgbClr val="363636"/>
                </a:solidFill>
                <a:latin typeface="Oswald Bold Italics"/>
              </a:rPr>
              <a:t>01</a:t>
            </a:r>
          </a:p>
        </p:txBody>
      </p:sp>
      <p:sp>
        <p:nvSpPr>
          <p:cNvPr name="TextBox 7" id="7"/>
          <p:cNvSpPr txBox="true"/>
          <p:nvPr/>
        </p:nvSpPr>
        <p:spPr>
          <a:xfrm rot="0">
            <a:off x="4249856" y="3664438"/>
            <a:ext cx="1069487" cy="729584"/>
          </a:xfrm>
          <a:prstGeom prst="rect">
            <a:avLst/>
          </a:prstGeom>
        </p:spPr>
        <p:txBody>
          <a:bodyPr anchor="t" rtlCol="false" tIns="0" lIns="0" bIns="0" rIns="0">
            <a:spAutoFit/>
          </a:bodyPr>
          <a:lstStyle/>
          <a:p>
            <a:pPr algn="ctr">
              <a:lnSpc>
                <a:spcPts val="5849"/>
              </a:lnSpc>
            </a:pPr>
            <a:r>
              <a:rPr lang="en-US" sz="4874">
                <a:solidFill>
                  <a:srgbClr val="363636"/>
                </a:solidFill>
                <a:latin typeface="Oswald Bold Italics"/>
              </a:rPr>
              <a:t>02</a:t>
            </a:r>
          </a:p>
        </p:txBody>
      </p:sp>
      <p:sp>
        <p:nvSpPr>
          <p:cNvPr name="TextBox 8" id="8"/>
          <p:cNvSpPr txBox="true"/>
          <p:nvPr/>
        </p:nvSpPr>
        <p:spPr>
          <a:xfrm rot="0">
            <a:off x="4249856" y="4669952"/>
            <a:ext cx="1069487" cy="729584"/>
          </a:xfrm>
          <a:prstGeom prst="rect">
            <a:avLst/>
          </a:prstGeom>
        </p:spPr>
        <p:txBody>
          <a:bodyPr anchor="t" rtlCol="false" tIns="0" lIns="0" bIns="0" rIns="0">
            <a:spAutoFit/>
          </a:bodyPr>
          <a:lstStyle/>
          <a:p>
            <a:pPr algn="ctr">
              <a:lnSpc>
                <a:spcPts val="5849"/>
              </a:lnSpc>
            </a:pPr>
            <a:r>
              <a:rPr lang="en-US" sz="4874">
                <a:solidFill>
                  <a:srgbClr val="363636"/>
                </a:solidFill>
                <a:latin typeface="Oswald Bold Italics"/>
              </a:rPr>
              <a:t>03</a:t>
            </a:r>
          </a:p>
        </p:txBody>
      </p:sp>
      <p:sp>
        <p:nvSpPr>
          <p:cNvPr name="TextBox 9" id="9"/>
          <p:cNvSpPr txBox="true"/>
          <p:nvPr/>
        </p:nvSpPr>
        <p:spPr>
          <a:xfrm rot="0">
            <a:off x="4249856" y="5579567"/>
            <a:ext cx="1069487" cy="729584"/>
          </a:xfrm>
          <a:prstGeom prst="rect">
            <a:avLst/>
          </a:prstGeom>
        </p:spPr>
        <p:txBody>
          <a:bodyPr anchor="t" rtlCol="false" tIns="0" lIns="0" bIns="0" rIns="0">
            <a:spAutoFit/>
          </a:bodyPr>
          <a:lstStyle/>
          <a:p>
            <a:pPr algn="ctr">
              <a:lnSpc>
                <a:spcPts val="5849"/>
              </a:lnSpc>
            </a:pPr>
            <a:r>
              <a:rPr lang="en-US" sz="4874">
                <a:solidFill>
                  <a:srgbClr val="363636"/>
                </a:solidFill>
                <a:latin typeface="Oswald Bold Italics"/>
              </a:rPr>
              <a:t>04</a:t>
            </a:r>
          </a:p>
        </p:txBody>
      </p:sp>
      <p:sp>
        <p:nvSpPr>
          <p:cNvPr name="TextBox 10" id="10"/>
          <p:cNvSpPr txBox="true"/>
          <p:nvPr/>
        </p:nvSpPr>
        <p:spPr>
          <a:xfrm rot="0">
            <a:off x="4272223" y="6483771"/>
            <a:ext cx="1069487" cy="729584"/>
          </a:xfrm>
          <a:prstGeom prst="rect">
            <a:avLst/>
          </a:prstGeom>
        </p:spPr>
        <p:txBody>
          <a:bodyPr anchor="t" rtlCol="false" tIns="0" lIns="0" bIns="0" rIns="0">
            <a:spAutoFit/>
          </a:bodyPr>
          <a:lstStyle/>
          <a:p>
            <a:pPr algn="ctr">
              <a:lnSpc>
                <a:spcPts val="5849"/>
              </a:lnSpc>
            </a:pPr>
            <a:r>
              <a:rPr lang="en-US" sz="4874">
                <a:solidFill>
                  <a:srgbClr val="363636"/>
                </a:solidFill>
                <a:latin typeface="Oswald Bold Italics"/>
              </a:rPr>
              <a:t>05</a:t>
            </a:r>
          </a:p>
        </p:txBody>
      </p:sp>
      <p:sp>
        <p:nvSpPr>
          <p:cNvPr name="TextBox 11" id="11"/>
          <p:cNvSpPr txBox="true"/>
          <p:nvPr/>
        </p:nvSpPr>
        <p:spPr>
          <a:xfrm rot="0">
            <a:off x="4272223" y="7432008"/>
            <a:ext cx="1069487" cy="729584"/>
          </a:xfrm>
          <a:prstGeom prst="rect">
            <a:avLst/>
          </a:prstGeom>
        </p:spPr>
        <p:txBody>
          <a:bodyPr anchor="t" rtlCol="false" tIns="0" lIns="0" bIns="0" rIns="0">
            <a:spAutoFit/>
          </a:bodyPr>
          <a:lstStyle/>
          <a:p>
            <a:pPr algn="ctr">
              <a:lnSpc>
                <a:spcPts val="5849"/>
              </a:lnSpc>
            </a:pPr>
            <a:r>
              <a:rPr lang="en-US" sz="4874">
                <a:solidFill>
                  <a:srgbClr val="363636"/>
                </a:solidFill>
                <a:latin typeface="Oswald Bold Italics"/>
              </a:rPr>
              <a:t>06</a:t>
            </a:r>
          </a:p>
        </p:txBody>
      </p:sp>
      <p:sp>
        <p:nvSpPr>
          <p:cNvPr name="TextBox 12" id="12"/>
          <p:cNvSpPr txBox="true"/>
          <p:nvPr/>
        </p:nvSpPr>
        <p:spPr>
          <a:xfrm rot="0">
            <a:off x="5820137" y="4811772"/>
            <a:ext cx="6607709" cy="481766"/>
          </a:xfrm>
          <a:prstGeom prst="rect">
            <a:avLst/>
          </a:prstGeom>
        </p:spPr>
        <p:txBody>
          <a:bodyPr anchor="t" rtlCol="false" tIns="0" lIns="0" bIns="0" rIns="0">
            <a:spAutoFit/>
          </a:bodyPr>
          <a:lstStyle/>
          <a:p>
            <a:pPr algn="l" marL="0" indent="0" lvl="0">
              <a:lnSpc>
                <a:spcPts val="3974"/>
              </a:lnSpc>
              <a:spcBef>
                <a:spcPct val="0"/>
              </a:spcBef>
            </a:pPr>
            <a:r>
              <a:rPr lang="en-US" sz="2880" spc="282">
                <a:solidFill>
                  <a:srgbClr val="231F20"/>
                </a:solidFill>
                <a:latin typeface="DM Sans"/>
              </a:rPr>
              <a:t>1ST FITTING</a:t>
            </a:r>
          </a:p>
        </p:txBody>
      </p:sp>
      <p:sp>
        <p:nvSpPr>
          <p:cNvPr name="TextBox 13" id="13"/>
          <p:cNvSpPr txBox="true"/>
          <p:nvPr/>
        </p:nvSpPr>
        <p:spPr>
          <a:xfrm rot="0">
            <a:off x="5820137" y="5750737"/>
            <a:ext cx="7701864" cy="456666"/>
          </a:xfrm>
          <a:prstGeom prst="rect">
            <a:avLst/>
          </a:prstGeom>
        </p:spPr>
        <p:txBody>
          <a:bodyPr anchor="t" rtlCol="false" tIns="0" lIns="0" bIns="0" rIns="0">
            <a:spAutoFit/>
          </a:bodyPr>
          <a:lstStyle/>
          <a:p>
            <a:pPr algn="l" marL="0" indent="0" lvl="0">
              <a:lnSpc>
                <a:spcPts val="3745"/>
              </a:lnSpc>
              <a:spcBef>
                <a:spcPct val="0"/>
              </a:spcBef>
            </a:pPr>
            <a:r>
              <a:rPr lang="en-US" sz="2713" spc="265">
                <a:solidFill>
                  <a:srgbClr val="231F20"/>
                </a:solidFill>
                <a:latin typeface="DM Sans"/>
              </a:rPr>
              <a:t>2ND FITTING</a:t>
            </a:r>
          </a:p>
        </p:txBody>
      </p:sp>
      <p:sp>
        <p:nvSpPr>
          <p:cNvPr name="TextBox 14" id="14"/>
          <p:cNvSpPr txBox="true"/>
          <p:nvPr/>
        </p:nvSpPr>
        <p:spPr>
          <a:xfrm rot="0">
            <a:off x="5820137" y="2912159"/>
            <a:ext cx="6607709" cy="481766"/>
          </a:xfrm>
          <a:prstGeom prst="rect">
            <a:avLst/>
          </a:prstGeom>
        </p:spPr>
        <p:txBody>
          <a:bodyPr anchor="t" rtlCol="false" tIns="0" lIns="0" bIns="0" rIns="0">
            <a:spAutoFit/>
          </a:bodyPr>
          <a:lstStyle/>
          <a:p>
            <a:pPr algn="l" marL="0" indent="0" lvl="0">
              <a:lnSpc>
                <a:spcPts val="3974"/>
              </a:lnSpc>
              <a:spcBef>
                <a:spcPct val="0"/>
              </a:spcBef>
            </a:pPr>
            <a:r>
              <a:rPr lang="en-US" sz="2880" spc="282">
                <a:solidFill>
                  <a:srgbClr val="231F20"/>
                </a:solidFill>
                <a:latin typeface="DM Sans"/>
              </a:rPr>
              <a:t>PROJECT SCOPING</a:t>
            </a:r>
          </a:p>
        </p:txBody>
      </p:sp>
      <p:sp>
        <p:nvSpPr>
          <p:cNvPr name="TextBox 15" id="15"/>
          <p:cNvSpPr txBox="true"/>
          <p:nvPr/>
        </p:nvSpPr>
        <p:spPr>
          <a:xfrm rot="0">
            <a:off x="5820137" y="8416019"/>
            <a:ext cx="6607709" cy="481766"/>
          </a:xfrm>
          <a:prstGeom prst="rect">
            <a:avLst/>
          </a:prstGeom>
        </p:spPr>
        <p:txBody>
          <a:bodyPr anchor="t" rtlCol="false" tIns="0" lIns="0" bIns="0" rIns="0">
            <a:spAutoFit/>
          </a:bodyPr>
          <a:lstStyle/>
          <a:p>
            <a:pPr algn="l" marL="0" indent="0" lvl="0">
              <a:lnSpc>
                <a:spcPts val="3974"/>
              </a:lnSpc>
              <a:spcBef>
                <a:spcPct val="0"/>
              </a:spcBef>
            </a:pPr>
            <a:r>
              <a:rPr lang="en-US" sz="2880" spc="282">
                <a:solidFill>
                  <a:srgbClr val="231F20"/>
                </a:solidFill>
                <a:latin typeface="DM Sans"/>
              </a:rPr>
              <a:t>RESULT</a:t>
            </a:r>
          </a:p>
        </p:txBody>
      </p:sp>
      <p:sp>
        <p:nvSpPr>
          <p:cNvPr name="TextBox 16" id="16"/>
          <p:cNvSpPr txBox="true"/>
          <p:nvPr/>
        </p:nvSpPr>
        <p:spPr>
          <a:xfrm rot="0">
            <a:off x="5820137" y="6635645"/>
            <a:ext cx="7574231" cy="456666"/>
          </a:xfrm>
          <a:prstGeom prst="rect">
            <a:avLst/>
          </a:prstGeom>
        </p:spPr>
        <p:txBody>
          <a:bodyPr anchor="t" rtlCol="false" tIns="0" lIns="0" bIns="0" rIns="0">
            <a:spAutoFit/>
          </a:bodyPr>
          <a:lstStyle/>
          <a:p>
            <a:pPr algn="l" marL="0" indent="0" lvl="0">
              <a:lnSpc>
                <a:spcPts val="3745"/>
              </a:lnSpc>
              <a:spcBef>
                <a:spcPct val="0"/>
              </a:spcBef>
            </a:pPr>
            <a:r>
              <a:rPr lang="en-US" sz="2713" spc="265">
                <a:solidFill>
                  <a:srgbClr val="231F20"/>
                </a:solidFill>
                <a:latin typeface="DM Sans"/>
              </a:rPr>
              <a:t>3RD FITTING</a:t>
            </a:r>
          </a:p>
        </p:txBody>
      </p:sp>
      <p:sp>
        <p:nvSpPr>
          <p:cNvPr name="TextBox 17" id="17"/>
          <p:cNvSpPr txBox="true"/>
          <p:nvPr/>
        </p:nvSpPr>
        <p:spPr>
          <a:xfrm rot="0">
            <a:off x="4249856" y="8292871"/>
            <a:ext cx="1069487" cy="729584"/>
          </a:xfrm>
          <a:prstGeom prst="rect">
            <a:avLst/>
          </a:prstGeom>
        </p:spPr>
        <p:txBody>
          <a:bodyPr anchor="t" rtlCol="false" tIns="0" lIns="0" bIns="0" rIns="0">
            <a:spAutoFit/>
          </a:bodyPr>
          <a:lstStyle/>
          <a:p>
            <a:pPr algn="ctr">
              <a:lnSpc>
                <a:spcPts val="5849"/>
              </a:lnSpc>
            </a:pPr>
            <a:r>
              <a:rPr lang="en-US" sz="4874">
                <a:solidFill>
                  <a:srgbClr val="363636"/>
                </a:solidFill>
                <a:latin typeface="Oswald Bold Italics"/>
              </a:rPr>
              <a:t>07</a:t>
            </a:r>
          </a:p>
        </p:txBody>
      </p:sp>
      <p:sp>
        <p:nvSpPr>
          <p:cNvPr name="TextBox 18" id="18"/>
          <p:cNvSpPr txBox="true"/>
          <p:nvPr/>
        </p:nvSpPr>
        <p:spPr>
          <a:xfrm rot="0">
            <a:off x="5820137" y="3901381"/>
            <a:ext cx="6607709" cy="481766"/>
          </a:xfrm>
          <a:prstGeom prst="rect">
            <a:avLst/>
          </a:prstGeom>
        </p:spPr>
        <p:txBody>
          <a:bodyPr anchor="t" rtlCol="false" tIns="0" lIns="0" bIns="0" rIns="0">
            <a:spAutoFit/>
          </a:bodyPr>
          <a:lstStyle/>
          <a:p>
            <a:pPr algn="l" marL="0" indent="0" lvl="0">
              <a:lnSpc>
                <a:spcPts val="3974"/>
              </a:lnSpc>
              <a:spcBef>
                <a:spcPct val="0"/>
              </a:spcBef>
            </a:pPr>
            <a:r>
              <a:rPr lang="en-US" sz="2880" spc="282">
                <a:solidFill>
                  <a:srgbClr val="231F20"/>
                </a:solidFill>
                <a:latin typeface="DM Sans"/>
              </a:rPr>
              <a:t>DATA PREPARATION &amp; EDA</a:t>
            </a:r>
          </a:p>
        </p:txBody>
      </p:sp>
      <p:sp>
        <p:nvSpPr>
          <p:cNvPr name="TextBox 19" id="19"/>
          <p:cNvSpPr txBox="true"/>
          <p:nvPr/>
        </p:nvSpPr>
        <p:spPr>
          <a:xfrm rot="0">
            <a:off x="5820137" y="7549511"/>
            <a:ext cx="7574231" cy="456666"/>
          </a:xfrm>
          <a:prstGeom prst="rect">
            <a:avLst/>
          </a:prstGeom>
        </p:spPr>
        <p:txBody>
          <a:bodyPr anchor="t" rtlCol="false" tIns="0" lIns="0" bIns="0" rIns="0">
            <a:spAutoFit/>
          </a:bodyPr>
          <a:lstStyle/>
          <a:p>
            <a:pPr algn="l" marL="0" indent="0" lvl="0">
              <a:lnSpc>
                <a:spcPts val="3745"/>
              </a:lnSpc>
              <a:spcBef>
                <a:spcPct val="0"/>
              </a:spcBef>
            </a:pPr>
            <a:r>
              <a:rPr lang="en-US" sz="2713" spc="265">
                <a:solidFill>
                  <a:srgbClr val="231F20"/>
                </a:solidFill>
                <a:latin typeface="DM Sans"/>
              </a:rPr>
              <a:t>CHECKING ERROR TERM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1033929" y="1730094"/>
            <a:ext cx="7739358" cy="5736721"/>
          </a:xfrm>
          <a:custGeom>
            <a:avLst/>
            <a:gdLst/>
            <a:ahLst/>
            <a:cxnLst/>
            <a:rect r="r" b="b" t="t" l="l"/>
            <a:pathLst>
              <a:path h="5736721" w="7739358">
                <a:moveTo>
                  <a:pt x="0" y="0"/>
                </a:moveTo>
                <a:lnTo>
                  <a:pt x="7739359" y="0"/>
                </a:lnTo>
                <a:lnTo>
                  <a:pt x="7739359" y="5736721"/>
                </a:lnTo>
                <a:lnTo>
                  <a:pt x="0" y="5736721"/>
                </a:lnTo>
                <a:lnTo>
                  <a:pt x="0" y="0"/>
                </a:lnTo>
                <a:close/>
              </a:path>
            </a:pathLst>
          </a:custGeom>
          <a:blipFill>
            <a:blip r:embed="rId2"/>
            <a:stretch>
              <a:fillRect l="0" t="0" r="0" b="0"/>
            </a:stretch>
          </a:blipFill>
        </p:spPr>
      </p:sp>
      <p:sp>
        <p:nvSpPr>
          <p:cNvPr name="Freeform 3" id="3"/>
          <p:cNvSpPr/>
          <p:nvPr/>
        </p:nvSpPr>
        <p:spPr>
          <a:xfrm flipH="false" flipV="false" rot="0">
            <a:off x="902118" y="8173168"/>
            <a:ext cx="7871169" cy="860237"/>
          </a:xfrm>
          <a:custGeom>
            <a:avLst/>
            <a:gdLst/>
            <a:ahLst/>
            <a:cxnLst/>
            <a:rect r="r" b="b" t="t" l="l"/>
            <a:pathLst>
              <a:path h="860237" w="7871169">
                <a:moveTo>
                  <a:pt x="0" y="0"/>
                </a:moveTo>
                <a:lnTo>
                  <a:pt x="7871170" y="0"/>
                </a:lnTo>
                <a:lnTo>
                  <a:pt x="7871170" y="860237"/>
                </a:lnTo>
                <a:lnTo>
                  <a:pt x="0" y="860237"/>
                </a:lnTo>
                <a:lnTo>
                  <a:pt x="0" y="0"/>
                </a:lnTo>
                <a:close/>
              </a:path>
            </a:pathLst>
          </a:custGeom>
          <a:blipFill>
            <a:blip r:embed="rId3"/>
            <a:stretch>
              <a:fillRect l="0" t="0" r="0" b="0"/>
            </a:stretch>
          </a:blipFill>
        </p:spPr>
      </p:sp>
      <p:sp>
        <p:nvSpPr>
          <p:cNvPr name="Freeform 4" id="4"/>
          <p:cNvSpPr/>
          <p:nvPr/>
        </p:nvSpPr>
        <p:spPr>
          <a:xfrm flipH="false" flipV="false" rot="0">
            <a:off x="9391881" y="2845158"/>
            <a:ext cx="7664650" cy="5466594"/>
          </a:xfrm>
          <a:custGeom>
            <a:avLst/>
            <a:gdLst/>
            <a:ahLst/>
            <a:cxnLst/>
            <a:rect r="r" b="b" t="t" l="l"/>
            <a:pathLst>
              <a:path h="5466594" w="7664650">
                <a:moveTo>
                  <a:pt x="0" y="0"/>
                </a:moveTo>
                <a:lnTo>
                  <a:pt x="7664650" y="0"/>
                </a:lnTo>
                <a:lnTo>
                  <a:pt x="7664650" y="5466593"/>
                </a:lnTo>
                <a:lnTo>
                  <a:pt x="0" y="5466593"/>
                </a:lnTo>
                <a:lnTo>
                  <a:pt x="0" y="0"/>
                </a:lnTo>
                <a:close/>
              </a:path>
            </a:pathLst>
          </a:custGeom>
          <a:blipFill>
            <a:blip r:embed="rId4"/>
            <a:stretch>
              <a:fillRect l="0" t="0" r="0" b="0"/>
            </a:stretch>
          </a:blipFill>
        </p:spPr>
      </p:sp>
      <p:sp>
        <p:nvSpPr>
          <p:cNvPr name="TextBox 5" id="5"/>
          <p:cNvSpPr txBox="true"/>
          <p:nvPr/>
        </p:nvSpPr>
        <p:spPr>
          <a:xfrm rot="0">
            <a:off x="5258770" y="354074"/>
            <a:ext cx="9518831" cy="887095"/>
          </a:xfrm>
          <a:prstGeom prst="rect">
            <a:avLst/>
          </a:prstGeom>
        </p:spPr>
        <p:txBody>
          <a:bodyPr anchor="t" rtlCol="false" tIns="0" lIns="0" bIns="0" rIns="0">
            <a:spAutoFit/>
          </a:bodyPr>
          <a:lstStyle/>
          <a:p>
            <a:pPr algn="ctr">
              <a:lnSpc>
                <a:spcPts val="7279"/>
              </a:lnSpc>
            </a:pPr>
            <a:r>
              <a:rPr lang="en-US" sz="5199" u="sng">
                <a:solidFill>
                  <a:srgbClr val="60A158"/>
                </a:solidFill>
                <a:latin typeface="Canva Sans Bold"/>
              </a:rPr>
              <a:t>Random Forest  Regression</a:t>
            </a:r>
          </a:p>
        </p:txBody>
      </p:sp>
      <p:sp>
        <p:nvSpPr>
          <p:cNvPr name="TextBox 6" id="6"/>
          <p:cNvSpPr txBox="true"/>
          <p:nvPr/>
        </p:nvSpPr>
        <p:spPr>
          <a:xfrm rot="0">
            <a:off x="1220822" y="7534242"/>
            <a:ext cx="1286470"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Bold"/>
              </a:rPr>
              <a:t>Result: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Freeform 2" id="2"/>
          <p:cNvSpPr/>
          <p:nvPr/>
        </p:nvSpPr>
        <p:spPr>
          <a:xfrm flipH="false" flipV="false" rot="0">
            <a:off x="692334" y="3171497"/>
            <a:ext cx="6979975" cy="6086803"/>
          </a:xfrm>
          <a:custGeom>
            <a:avLst/>
            <a:gdLst/>
            <a:ahLst/>
            <a:cxnLst/>
            <a:rect r="r" b="b" t="t" l="l"/>
            <a:pathLst>
              <a:path h="6086803" w="6979975">
                <a:moveTo>
                  <a:pt x="0" y="0"/>
                </a:moveTo>
                <a:lnTo>
                  <a:pt x="6979975" y="0"/>
                </a:lnTo>
                <a:lnTo>
                  <a:pt x="6979975" y="6086803"/>
                </a:lnTo>
                <a:lnTo>
                  <a:pt x="0" y="6086803"/>
                </a:lnTo>
                <a:lnTo>
                  <a:pt x="0" y="0"/>
                </a:lnTo>
                <a:close/>
              </a:path>
            </a:pathLst>
          </a:custGeom>
          <a:blipFill>
            <a:blip r:embed="rId2"/>
            <a:stretch>
              <a:fillRect l="0" t="0" r="0" b="0"/>
            </a:stretch>
          </a:blipFill>
        </p:spPr>
      </p:sp>
      <p:sp>
        <p:nvSpPr>
          <p:cNvPr name="Freeform 3" id="3"/>
          <p:cNvSpPr/>
          <p:nvPr/>
        </p:nvSpPr>
        <p:spPr>
          <a:xfrm flipH="false" flipV="false" rot="0">
            <a:off x="7912313" y="3171497"/>
            <a:ext cx="8708459" cy="6086803"/>
          </a:xfrm>
          <a:custGeom>
            <a:avLst/>
            <a:gdLst/>
            <a:ahLst/>
            <a:cxnLst/>
            <a:rect r="r" b="b" t="t" l="l"/>
            <a:pathLst>
              <a:path h="6086803" w="8708459">
                <a:moveTo>
                  <a:pt x="0" y="0"/>
                </a:moveTo>
                <a:lnTo>
                  <a:pt x="8708459" y="0"/>
                </a:lnTo>
                <a:lnTo>
                  <a:pt x="8708459" y="6086803"/>
                </a:lnTo>
                <a:lnTo>
                  <a:pt x="0" y="6086803"/>
                </a:lnTo>
                <a:lnTo>
                  <a:pt x="0" y="0"/>
                </a:lnTo>
                <a:close/>
              </a:path>
            </a:pathLst>
          </a:custGeom>
          <a:blipFill>
            <a:blip r:embed="rId3"/>
            <a:stretch>
              <a:fillRect l="0" t="0" r="0" b="0"/>
            </a:stretch>
          </a:blipFill>
        </p:spPr>
      </p:sp>
      <p:sp>
        <p:nvSpPr>
          <p:cNvPr name="TextBox 4" id="4"/>
          <p:cNvSpPr txBox="true"/>
          <p:nvPr/>
        </p:nvSpPr>
        <p:spPr>
          <a:xfrm rot="0">
            <a:off x="3371697" y="537527"/>
            <a:ext cx="9518831" cy="887095"/>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rPr>
              <a:t>By Using RFR</a:t>
            </a:r>
          </a:p>
        </p:txBody>
      </p:sp>
      <p:sp>
        <p:nvSpPr>
          <p:cNvPr name="TextBox 5" id="5"/>
          <p:cNvSpPr txBox="true"/>
          <p:nvPr/>
        </p:nvSpPr>
        <p:spPr>
          <a:xfrm rot="0">
            <a:off x="3371697" y="1608926"/>
            <a:ext cx="9518831" cy="887095"/>
          </a:xfrm>
          <a:prstGeom prst="rect">
            <a:avLst/>
          </a:prstGeom>
        </p:spPr>
        <p:txBody>
          <a:bodyPr anchor="t" rtlCol="false" tIns="0" lIns="0" bIns="0" rIns="0">
            <a:spAutoFit/>
          </a:bodyPr>
          <a:lstStyle/>
          <a:p>
            <a:pPr algn="ctr">
              <a:lnSpc>
                <a:spcPts val="7279"/>
              </a:lnSpc>
            </a:pPr>
            <a:r>
              <a:rPr lang="en-US" sz="5199">
                <a:solidFill>
                  <a:srgbClr val="FFDE59"/>
                </a:solidFill>
                <a:latin typeface="Canva Sans"/>
              </a:rPr>
              <a:t>1st Method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51" t="0" r="1151" b="2084"/>
          <a:stretch>
            <a:fillRect/>
          </a:stretch>
        </p:blipFill>
        <p:spPr>
          <a:xfrm flipH="false" flipV="false">
            <a:off x="0" y="0"/>
            <a:ext cx="18288000" cy="10287000"/>
          </a:xfrm>
          <a:prstGeom prst="rect">
            <a:avLst/>
          </a:prstGeom>
        </p:spPr>
      </p:pic>
      <p:sp>
        <p:nvSpPr>
          <p:cNvPr name="Freeform 3" id="3"/>
          <p:cNvSpPr/>
          <p:nvPr/>
        </p:nvSpPr>
        <p:spPr>
          <a:xfrm flipH="false" flipV="false" rot="0">
            <a:off x="1028700" y="1028700"/>
            <a:ext cx="11787296" cy="6334052"/>
          </a:xfrm>
          <a:custGeom>
            <a:avLst/>
            <a:gdLst/>
            <a:ahLst/>
            <a:cxnLst/>
            <a:rect r="r" b="b" t="t" l="l"/>
            <a:pathLst>
              <a:path h="6334052" w="11787296">
                <a:moveTo>
                  <a:pt x="0" y="0"/>
                </a:moveTo>
                <a:lnTo>
                  <a:pt x="11787296" y="0"/>
                </a:lnTo>
                <a:lnTo>
                  <a:pt x="11787296" y="6334052"/>
                </a:lnTo>
                <a:lnTo>
                  <a:pt x="0" y="6334052"/>
                </a:lnTo>
                <a:lnTo>
                  <a:pt x="0" y="0"/>
                </a:lnTo>
                <a:close/>
              </a:path>
            </a:pathLst>
          </a:custGeom>
          <a:blipFill>
            <a:blip r:embed="rId3"/>
            <a:stretch>
              <a:fillRect l="0" t="0" r="0" b="0"/>
            </a:stretch>
          </a:blipFill>
        </p:spPr>
      </p:sp>
      <p:sp>
        <p:nvSpPr>
          <p:cNvPr name="Freeform 4" id="4"/>
          <p:cNvSpPr/>
          <p:nvPr/>
        </p:nvSpPr>
        <p:spPr>
          <a:xfrm flipH="false" flipV="false" rot="0">
            <a:off x="1028700" y="7583177"/>
            <a:ext cx="11787296" cy="2529694"/>
          </a:xfrm>
          <a:custGeom>
            <a:avLst/>
            <a:gdLst/>
            <a:ahLst/>
            <a:cxnLst/>
            <a:rect r="r" b="b" t="t" l="l"/>
            <a:pathLst>
              <a:path h="2529694" w="11787296">
                <a:moveTo>
                  <a:pt x="0" y="0"/>
                </a:moveTo>
                <a:lnTo>
                  <a:pt x="11787296" y="0"/>
                </a:lnTo>
                <a:lnTo>
                  <a:pt x="11787296" y="2529694"/>
                </a:lnTo>
                <a:lnTo>
                  <a:pt x="0" y="2529694"/>
                </a:lnTo>
                <a:lnTo>
                  <a:pt x="0" y="0"/>
                </a:lnTo>
                <a:close/>
              </a:path>
            </a:pathLst>
          </a:custGeom>
          <a:blipFill>
            <a:blip r:embed="rId4"/>
            <a:stretch>
              <a:fillRect l="0" t="0" r="0" b="0"/>
            </a:stretch>
          </a:blipFill>
        </p:spPr>
      </p:sp>
      <p:sp>
        <p:nvSpPr>
          <p:cNvPr name="TextBox 5" id="5"/>
          <p:cNvSpPr txBox="true"/>
          <p:nvPr/>
        </p:nvSpPr>
        <p:spPr>
          <a:xfrm rot="0">
            <a:off x="333184" y="-95250"/>
            <a:ext cx="7457259" cy="887095"/>
          </a:xfrm>
          <a:prstGeom prst="rect">
            <a:avLst/>
          </a:prstGeom>
        </p:spPr>
        <p:txBody>
          <a:bodyPr anchor="t" rtlCol="false" tIns="0" lIns="0" bIns="0" rIns="0">
            <a:spAutoFit/>
          </a:bodyPr>
          <a:lstStyle/>
          <a:p>
            <a:pPr>
              <a:lnSpc>
                <a:spcPts val="7279"/>
              </a:lnSpc>
            </a:pPr>
            <a:r>
              <a:rPr lang="en-US" sz="5199" u="sng">
                <a:solidFill>
                  <a:srgbClr val="FFFFFF"/>
                </a:solidFill>
                <a:latin typeface="Canva Sans Bold"/>
              </a:rPr>
              <a:t>Polynomial Regression</a:t>
            </a:r>
          </a:p>
        </p:txBody>
      </p:sp>
      <p:sp>
        <p:nvSpPr>
          <p:cNvPr name="Freeform 6" id="6"/>
          <p:cNvSpPr/>
          <p:nvPr/>
        </p:nvSpPr>
        <p:spPr>
          <a:xfrm flipH="false" flipV="false" rot="0">
            <a:off x="11090105" y="5305352"/>
            <a:ext cx="6843742" cy="4114800"/>
          </a:xfrm>
          <a:custGeom>
            <a:avLst/>
            <a:gdLst/>
            <a:ahLst/>
            <a:cxnLst/>
            <a:rect r="r" b="b" t="t" l="l"/>
            <a:pathLst>
              <a:path h="4114800" w="6843742">
                <a:moveTo>
                  <a:pt x="0" y="0"/>
                </a:moveTo>
                <a:lnTo>
                  <a:pt x="6843743" y="0"/>
                </a:lnTo>
                <a:lnTo>
                  <a:pt x="684374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51" t="0" r="1151" b="2084"/>
          <a:stretch>
            <a:fillRect/>
          </a:stretch>
        </p:blipFill>
        <p:spPr>
          <a:xfrm flipH="false" flipV="false">
            <a:off x="0" y="0"/>
            <a:ext cx="18288000" cy="10287000"/>
          </a:xfrm>
          <a:prstGeom prst="rect">
            <a:avLst/>
          </a:prstGeom>
        </p:spPr>
      </p:pic>
      <p:sp>
        <p:nvSpPr>
          <p:cNvPr name="Freeform 3" id="3"/>
          <p:cNvSpPr/>
          <p:nvPr/>
        </p:nvSpPr>
        <p:spPr>
          <a:xfrm flipH="false" flipV="false" rot="0">
            <a:off x="102847" y="3166786"/>
            <a:ext cx="11418747" cy="3154070"/>
          </a:xfrm>
          <a:custGeom>
            <a:avLst/>
            <a:gdLst/>
            <a:ahLst/>
            <a:cxnLst/>
            <a:rect r="r" b="b" t="t" l="l"/>
            <a:pathLst>
              <a:path h="3154070" w="11418747">
                <a:moveTo>
                  <a:pt x="0" y="0"/>
                </a:moveTo>
                <a:lnTo>
                  <a:pt x="11418747" y="0"/>
                </a:lnTo>
                <a:lnTo>
                  <a:pt x="11418747" y="3154070"/>
                </a:lnTo>
                <a:lnTo>
                  <a:pt x="0" y="3154070"/>
                </a:lnTo>
                <a:lnTo>
                  <a:pt x="0" y="0"/>
                </a:lnTo>
                <a:close/>
              </a:path>
            </a:pathLst>
          </a:custGeom>
          <a:blipFill>
            <a:blip r:embed="rId3"/>
            <a:stretch>
              <a:fillRect l="0" t="0" r="0" b="0"/>
            </a:stretch>
          </a:blipFill>
        </p:spPr>
      </p:sp>
      <p:sp>
        <p:nvSpPr>
          <p:cNvPr name="Freeform 4" id="4"/>
          <p:cNvSpPr/>
          <p:nvPr/>
        </p:nvSpPr>
        <p:spPr>
          <a:xfrm flipH="false" flipV="false" rot="0">
            <a:off x="11862403" y="1840932"/>
            <a:ext cx="2476303" cy="6938320"/>
          </a:xfrm>
          <a:custGeom>
            <a:avLst/>
            <a:gdLst/>
            <a:ahLst/>
            <a:cxnLst/>
            <a:rect r="r" b="b" t="t" l="l"/>
            <a:pathLst>
              <a:path h="6938320" w="2476303">
                <a:moveTo>
                  <a:pt x="0" y="0"/>
                </a:moveTo>
                <a:lnTo>
                  <a:pt x="2476303" y="0"/>
                </a:lnTo>
                <a:lnTo>
                  <a:pt x="2476303" y="6938320"/>
                </a:lnTo>
                <a:lnTo>
                  <a:pt x="0" y="6938320"/>
                </a:lnTo>
                <a:lnTo>
                  <a:pt x="0" y="0"/>
                </a:lnTo>
                <a:close/>
              </a:path>
            </a:pathLst>
          </a:custGeom>
          <a:blipFill>
            <a:blip r:embed="rId4"/>
            <a:stretch>
              <a:fillRect l="0" t="0" r="0" b="0"/>
            </a:stretch>
          </a:blipFill>
        </p:spPr>
      </p:sp>
      <p:sp>
        <p:nvSpPr>
          <p:cNvPr name="Freeform 5" id="5"/>
          <p:cNvSpPr/>
          <p:nvPr/>
        </p:nvSpPr>
        <p:spPr>
          <a:xfrm flipH="false" flipV="false" rot="0">
            <a:off x="14485397" y="1840932"/>
            <a:ext cx="2585104" cy="6938320"/>
          </a:xfrm>
          <a:custGeom>
            <a:avLst/>
            <a:gdLst/>
            <a:ahLst/>
            <a:cxnLst/>
            <a:rect r="r" b="b" t="t" l="l"/>
            <a:pathLst>
              <a:path h="6938320" w="2585104">
                <a:moveTo>
                  <a:pt x="0" y="0"/>
                </a:moveTo>
                <a:lnTo>
                  <a:pt x="2585103" y="0"/>
                </a:lnTo>
                <a:lnTo>
                  <a:pt x="2585103" y="6938320"/>
                </a:lnTo>
                <a:lnTo>
                  <a:pt x="0" y="6938320"/>
                </a:lnTo>
                <a:lnTo>
                  <a:pt x="0" y="0"/>
                </a:lnTo>
                <a:close/>
              </a:path>
            </a:pathLst>
          </a:custGeom>
          <a:blipFill>
            <a:blip r:embed="rId5"/>
            <a:stretch>
              <a:fillRect l="0" t="0" r="0" b="0"/>
            </a:stretch>
          </a:blipFill>
        </p:spPr>
      </p:sp>
      <p:sp>
        <p:nvSpPr>
          <p:cNvPr name="TextBox 6" id="6"/>
          <p:cNvSpPr txBox="true"/>
          <p:nvPr/>
        </p:nvSpPr>
        <p:spPr>
          <a:xfrm rot="0">
            <a:off x="333184" y="-95250"/>
            <a:ext cx="7457259" cy="887095"/>
          </a:xfrm>
          <a:prstGeom prst="rect">
            <a:avLst/>
          </a:prstGeom>
        </p:spPr>
        <p:txBody>
          <a:bodyPr anchor="t" rtlCol="false" tIns="0" lIns="0" bIns="0" rIns="0">
            <a:spAutoFit/>
          </a:bodyPr>
          <a:lstStyle/>
          <a:p>
            <a:pPr>
              <a:lnSpc>
                <a:spcPts val="7279"/>
              </a:lnSpc>
            </a:pPr>
            <a:r>
              <a:rPr lang="en-US" sz="5199" u="sng">
                <a:solidFill>
                  <a:srgbClr val="FFFFFF"/>
                </a:solidFill>
                <a:latin typeface="Canva Sans Bold"/>
              </a:rPr>
              <a:t>Polynomial Regression</a:t>
            </a:r>
          </a:p>
        </p:txBody>
      </p:sp>
      <p:sp>
        <p:nvSpPr>
          <p:cNvPr name="TextBox 7" id="7"/>
          <p:cNvSpPr txBox="true"/>
          <p:nvPr/>
        </p:nvSpPr>
        <p:spPr>
          <a:xfrm rot="0">
            <a:off x="0" y="6981064"/>
            <a:ext cx="10906704" cy="1082532"/>
          </a:xfrm>
          <a:prstGeom prst="rect">
            <a:avLst/>
          </a:prstGeom>
        </p:spPr>
        <p:txBody>
          <a:bodyPr anchor="t" rtlCol="false" tIns="0" lIns="0" bIns="0" rIns="0">
            <a:spAutoFit/>
          </a:bodyPr>
          <a:lstStyle/>
          <a:p>
            <a:pPr algn="ctr" marL="675899" indent="-337950" lvl="1">
              <a:lnSpc>
                <a:spcPts val="4382"/>
              </a:lnSpc>
              <a:buFont typeface="Arial"/>
              <a:buChar char="•"/>
            </a:pPr>
            <a:r>
              <a:rPr lang="en-US" sz="3130">
                <a:solidFill>
                  <a:srgbClr val="FFFFFF"/>
                </a:solidFill>
                <a:latin typeface="Canva Sans Bold"/>
              </a:rPr>
              <a:t>Polynomial Regression turned out to be the best model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Freeform 2" id="2"/>
          <p:cNvSpPr/>
          <p:nvPr/>
        </p:nvSpPr>
        <p:spPr>
          <a:xfrm flipH="false" flipV="false" rot="0">
            <a:off x="3246008" y="4038760"/>
            <a:ext cx="11258988" cy="6063257"/>
          </a:xfrm>
          <a:custGeom>
            <a:avLst/>
            <a:gdLst/>
            <a:ahLst/>
            <a:cxnLst/>
            <a:rect r="r" b="b" t="t" l="l"/>
            <a:pathLst>
              <a:path h="6063257" w="11258988">
                <a:moveTo>
                  <a:pt x="0" y="0"/>
                </a:moveTo>
                <a:lnTo>
                  <a:pt x="11258988" y="0"/>
                </a:lnTo>
                <a:lnTo>
                  <a:pt x="11258988" y="6063257"/>
                </a:lnTo>
                <a:lnTo>
                  <a:pt x="0" y="6063257"/>
                </a:lnTo>
                <a:lnTo>
                  <a:pt x="0" y="0"/>
                </a:lnTo>
                <a:close/>
              </a:path>
            </a:pathLst>
          </a:custGeom>
          <a:blipFill>
            <a:blip r:embed="rId2"/>
            <a:stretch>
              <a:fillRect l="0" t="0" r="0" b="0"/>
            </a:stretch>
          </a:blipFill>
        </p:spPr>
      </p:sp>
      <p:sp>
        <p:nvSpPr>
          <p:cNvPr name="TextBox 3" id="3"/>
          <p:cNvSpPr txBox="true"/>
          <p:nvPr/>
        </p:nvSpPr>
        <p:spPr>
          <a:xfrm rot="0">
            <a:off x="2241887" y="719807"/>
            <a:ext cx="13165061" cy="1781389"/>
          </a:xfrm>
          <a:prstGeom prst="rect">
            <a:avLst/>
          </a:prstGeom>
        </p:spPr>
        <p:txBody>
          <a:bodyPr anchor="t" rtlCol="false" tIns="0" lIns="0" bIns="0" rIns="0">
            <a:spAutoFit/>
          </a:bodyPr>
          <a:lstStyle/>
          <a:p>
            <a:pPr algn="ctr" marL="0" indent="0" lvl="0">
              <a:lnSpc>
                <a:spcPts val="7001"/>
              </a:lnSpc>
              <a:spcBef>
                <a:spcPct val="0"/>
              </a:spcBef>
            </a:pPr>
            <a:r>
              <a:rPr lang="en-US" sz="5834">
                <a:solidFill>
                  <a:srgbClr val="CB6CE6"/>
                </a:solidFill>
                <a:latin typeface="Rufina Bold"/>
              </a:rPr>
              <a:t>Checking the Error Term of Multiple Linear Regression </a:t>
            </a:r>
          </a:p>
        </p:txBody>
      </p:sp>
      <p:sp>
        <p:nvSpPr>
          <p:cNvPr name="TextBox 4" id="4"/>
          <p:cNvSpPr txBox="true"/>
          <p:nvPr/>
        </p:nvSpPr>
        <p:spPr>
          <a:xfrm rot="0">
            <a:off x="4878320" y="3173008"/>
            <a:ext cx="7464073" cy="865751"/>
          </a:xfrm>
          <a:prstGeom prst="rect">
            <a:avLst/>
          </a:prstGeom>
        </p:spPr>
        <p:txBody>
          <a:bodyPr anchor="t" rtlCol="false" tIns="0" lIns="0" bIns="0" rIns="0">
            <a:spAutoFit/>
          </a:bodyPr>
          <a:lstStyle/>
          <a:p>
            <a:pPr algn="ctr" marL="0" indent="0" lvl="0">
              <a:lnSpc>
                <a:spcPts val="6842"/>
              </a:lnSpc>
              <a:spcBef>
                <a:spcPct val="0"/>
              </a:spcBef>
            </a:pPr>
            <a:r>
              <a:rPr lang="en-US" sz="5702">
                <a:solidFill>
                  <a:srgbClr val="FDFBFB"/>
                </a:solidFill>
                <a:latin typeface="Rufina Bold"/>
              </a:rPr>
              <a:t>Version1 of Multiple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flipH="false" flipV="false">
            <a:off x="0" y="0"/>
            <a:ext cx="18288000" cy="10287000"/>
          </a:xfrm>
          <a:prstGeom prst="rect">
            <a:avLst/>
          </a:prstGeom>
        </p:spPr>
      </p:pic>
      <p:sp>
        <p:nvSpPr>
          <p:cNvPr name="AutoShape 3" id="3"/>
          <p:cNvSpPr/>
          <p:nvPr/>
        </p:nvSpPr>
        <p:spPr>
          <a:xfrm rot="-5400000">
            <a:off x="-1252975" y="5129212"/>
            <a:ext cx="5263137" cy="0"/>
          </a:xfrm>
          <a:prstGeom prst="line">
            <a:avLst/>
          </a:prstGeom>
          <a:ln cap="rnd" w="28575">
            <a:solidFill>
              <a:srgbClr val="0366C2"/>
            </a:solidFill>
            <a:prstDash val="solid"/>
            <a:headEnd type="none" len="sm" w="sm"/>
            <a:tailEnd type="none" len="sm" w="sm"/>
          </a:ln>
        </p:spPr>
      </p:sp>
      <p:sp>
        <p:nvSpPr>
          <p:cNvPr name="TextBox 4" id="4"/>
          <p:cNvSpPr txBox="true"/>
          <p:nvPr/>
        </p:nvSpPr>
        <p:spPr>
          <a:xfrm rot="0">
            <a:off x="1921631" y="1747873"/>
            <a:ext cx="16232989" cy="9239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EFE457"/>
                </a:solidFill>
                <a:latin typeface="Rufina Bold"/>
              </a:rPr>
              <a:t>2nd Fitting </a:t>
            </a:r>
            <a:r>
              <a:rPr lang="en-US" sz="6000">
                <a:solidFill>
                  <a:srgbClr val="FFFFFF"/>
                </a:solidFill>
                <a:latin typeface="Rufina Bold"/>
              </a:rPr>
              <a:t>with Multiple Linear Regression</a:t>
            </a:r>
          </a:p>
        </p:txBody>
      </p:sp>
      <p:sp>
        <p:nvSpPr>
          <p:cNvPr name="TextBox 5" id="5"/>
          <p:cNvSpPr txBox="true"/>
          <p:nvPr/>
        </p:nvSpPr>
        <p:spPr>
          <a:xfrm rot="0">
            <a:off x="2269405" y="4208913"/>
            <a:ext cx="6874595" cy="12954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By </a:t>
            </a:r>
            <a:r>
              <a:rPr lang="en-US" sz="4272">
                <a:solidFill>
                  <a:srgbClr val="50D481"/>
                </a:solidFill>
                <a:latin typeface="Rufina"/>
              </a:rPr>
              <a:t>RFE (Recursive Feature Elimination)</a:t>
            </a:r>
          </a:p>
        </p:txBody>
      </p:sp>
      <p:sp>
        <p:nvSpPr>
          <p:cNvPr name="TextBox 6" id="6"/>
          <p:cNvSpPr txBox="true"/>
          <p:nvPr/>
        </p:nvSpPr>
        <p:spPr>
          <a:xfrm rot="0">
            <a:off x="9655226" y="4208913"/>
            <a:ext cx="6874595" cy="6477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Model Fitting</a:t>
            </a:r>
          </a:p>
        </p:txBody>
      </p:sp>
      <p:sp>
        <p:nvSpPr>
          <p:cNvPr name="TextBox 7" id="7"/>
          <p:cNvSpPr txBox="true"/>
          <p:nvPr/>
        </p:nvSpPr>
        <p:spPr>
          <a:xfrm rot="0">
            <a:off x="7163798" y="6531076"/>
            <a:ext cx="6874595" cy="6477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Result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AutoShape 2" id="2"/>
          <p:cNvSpPr/>
          <p:nvPr/>
        </p:nvSpPr>
        <p:spPr>
          <a:xfrm flipV="true">
            <a:off x="1419465" y="2705998"/>
            <a:ext cx="14288" cy="5416514"/>
          </a:xfrm>
          <a:prstGeom prst="line">
            <a:avLst/>
          </a:prstGeom>
          <a:ln cap="rnd" w="28575">
            <a:solidFill>
              <a:srgbClr val="0366C2"/>
            </a:solidFill>
            <a:prstDash val="solid"/>
            <a:headEnd type="none" len="sm" w="sm"/>
            <a:tailEnd type="none" len="sm" w="sm"/>
          </a:ln>
        </p:spPr>
      </p:sp>
      <p:sp>
        <p:nvSpPr>
          <p:cNvPr name="TextBox 3" id="3"/>
          <p:cNvSpPr txBox="true"/>
          <p:nvPr/>
        </p:nvSpPr>
        <p:spPr>
          <a:xfrm rot="0">
            <a:off x="2878129" y="2340559"/>
            <a:ext cx="14145388" cy="985467"/>
          </a:xfrm>
          <a:prstGeom prst="rect">
            <a:avLst/>
          </a:prstGeom>
        </p:spPr>
        <p:txBody>
          <a:bodyPr anchor="t" rtlCol="false" tIns="0" lIns="0" bIns="0" rIns="0">
            <a:spAutoFit/>
          </a:bodyPr>
          <a:lstStyle/>
          <a:p>
            <a:pPr algn="l" marL="0" indent="0" lvl="0">
              <a:lnSpc>
                <a:spcPts val="7759"/>
              </a:lnSpc>
              <a:spcBef>
                <a:spcPct val="0"/>
              </a:spcBef>
            </a:pPr>
            <a:r>
              <a:rPr lang="en-US" sz="6466">
                <a:solidFill>
                  <a:srgbClr val="F2F2F2"/>
                </a:solidFill>
                <a:latin typeface="Rufina"/>
              </a:rPr>
              <a:t>RFE (Recursive Feature Elimination)</a:t>
            </a:r>
          </a:p>
        </p:txBody>
      </p:sp>
      <p:sp>
        <p:nvSpPr>
          <p:cNvPr name="Freeform 4" id="4"/>
          <p:cNvSpPr/>
          <p:nvPr/>
        </p:nvSpPr>
        <p:spPr>
          <a:xfrm flipH="false" flipV="false" rot="0">
            <a:off x="2245855" y="4020017"/>
            <a:ext cx="5651699" cy="5014159"/>
          </a:xfrm>
          <a:custGeom>
            <a:avLst/>
            <a:gdLst/>
            <a:ahLst/>
            <a:cxnLst/>
            <a:rect r="r" b="b" t="t" l="l"/>
            <a:pathLst>
              <a:path h="5014159" w="5651699">
                <a:moveTo>
                  <a:pt x="0" y="0"/>
                </a:moveTo>
                <a:lnTo>
                  <a:pt x="5651699" y="0"/>
                </a:lnTo>
                <a:lnTo>
                  <a:pt x="5651699" y="5014159"/>
                </a:lnTo>
                <a:lnTo>
                  <a:pt x="0" y="5014159"/>
                </a:lnTo>
                <a:lnTo>
                  <a:pt x="0" y="0"/>
                </a:lnTo>
                <a:close/>
              </a:path>
            </a:pathLst>
          </a:custGeom>
          <a:blipFill>
            <a:blip r:embed="rId2"/>
            <a:stretch>
              <a:fillRect l="0" t="0" r="0" b="0"/>
            </a:stretch>
          </a:blipFill>
        </p:spPr>
      </p:sp>
      <p:sp>
        <p:nvSpPr>
          <p:cNvPr name="TextBox 5" id="5"/>
          <p:cNvSpPr txBox="true"/>
          <p:nvPr/>
        </p:nvSpPr>
        <p:spPr>
          <a:xfrm rot="0">
            <a:off x="4090997" y="3554626"/>
            <a:ext cx="3806557" cy="248355"/>
          </a:xfrm>
          <a:prstGeom prst="rect">
            <a:avLst/>
          </a:prstGeom>
        </p:spPr>
        <p:txBody>
          <a:bodyPr anchor="t" rtlCol="false" tIns="0" lIns="0" bIns="0" rIns="0">
            <a:spAutoFit/>
          </a:bodyPr>
          <a:lstStyle/>
          <a:p>
            <a:pPr algn="ctr">
              <a:lnSpc>
                <a:spcPts val="2058"/>
              </a:lnSpc>
              <a:spcBef>
                <a:spcPct val="0"/>
              </a:spcBef>
            </a:pPr>
            <a:r>
              <a:rPr lang="en-US" sz="1715" spc="85">
                <a:solidFill>
                  <a:srgbClr val="231F20"/>
                </a:solidFill>
                <a:latin typeface="DM Sans"/>
              </a:rPr>
              <a:t>Recursive Feature Elimination-RFE</a:t>
            </a:r>
          </a:p>
        </p:txBody>
      </p:sp>
      <p:sp>
        <p:nvSpPr>
          <p:cNvPr name="TextBox 6" id="6"/>
          <p:cNvSpPr txBox="true"/>
          <p:nvPr/>
        </p:nvSpPr>
        <p:spPr>
          <a:xfrm rot="0">
            <a:off x="8130479" y="4931936"/>
            <a:ext cx="7045583" cy="1074168"/>
          </a:xfrm>
          <a:prstGeom prst="rect">
            <a:avLst/>
          </a:prstGeom>
        </p:spPr>
        <p:txBody>
          <a:bodyPr anchor="t" rtlCol="false" tIns="0" lIns="0" bIns="0" rIns="0">
            <a:spAutoFit/>
          </a:bodyPr>
          <a:lstStyle/>
          <a:p>
            <a:pPr algn="just">
              <a:lnSpc>
                <a:spcPts val="2143"/>
              </a:lnSpc>
            </a:pPr>
            <a:r>
              <a:rPr lang="en-US" sz="1786" spc="89">
                <a:solidFill>
                  <a:srgbClr val="F2F2F2"/>
                </a:solidFill>
                <a:latin typeface="DM Sans"/>
              </a:rPr>
              <a:t>By RFE, we will choose these 8 variables to fit the model such as: </a:t>
            </a:r>
            <a:r>
              <a:rPr lang="en-US" sz="1786" spc="89">
                <a:solidFill>
                  <a:srgbClr val="F2F2F2"/>
                </a:solidFill>
                <a:latin typeface="DM Sans Italics"/>
              </a:rPr>
              <a:t>'</a:t>
            </a:r>
            <a:r>
              <a:rPr lang="en-US" sz="1786" spc="89">
                <a:solidFill>
                  <a:srgbClr val="F2F2F2"/>
                </a:solidFill>
                <a:latin typeface="DM Sans Bold Italics"/>
              </a:rPr>
              <a:t>Senior Adult', 'Elder', 'children_2', 'children_3', 'children_4',</a:t>
            </a:r>
            <a:r>
              <a:rPr lang="en-US" sz="1786" spc="89">
                <a:solidFill>
                  <a:srgbClr val="F2F2F2"/>
                </a:solidFill>
                <a:latin typeface="DM Sans Bold Italics"/>
              </a:rPr>
              <a:t> 'children_5', 'bmi', 'smoker'</a:t>
            </a:r>
          </a:p>
          <a:p>
            <a:pPr algn="just">
              <a:lnSpc>
                <a:spcPts val="2143"/>
              </a:lnSpc>
              <a:spcBef>
                <a:spcPct val="0"/>
              </a:spcBef>
            </a:pPr>
          </a:p>
        </p:txBody>
      </p:sp>
      <p:sp>
        <p:nvSpPr>
          <p:cNvPr name="TextBox 7" id="7"/>
          <p:cNvSpPr txBox="true"/>
          <p:nvPr/>
        </p:nvSpPr>
        <p:spPr>
          <a:xfrm rot="0">
            <a:off x="2245855" y="661963"/>
            <a:ext cx="14145388" cy="981075"/>
          </a:xfrm>
          <a:prstGeom prst="rect">
            <a:avLst/>
          </a:prstGeom>
        </p:spPr>
        <p:txBody>
          <a:bodyPr anchor="t" rtlCol="false" tIns="0" lIns="0" bIns="0" rIns="0">
            <a:spAutoFit/>
          </a:bodyPr>
          <a:lstStyle/>
          <a:p>
            <a:pPr algn="l" marL="0" indent="0" lvl="0">
              <a:lnSpc>
                <a:spcPts val="7759"/>
              </a:lnSpc>
              <a:spcBef>
                <a:spcPct val="0"/>
              </a:spcBef>
            </a:pPr>
            <a:r>
              <a:rPr lang="en-US" sz="6466">
                <a:solidFill>
                  <a:srgbClr val="FFDE59"/>
                </a:solidFill>
                <a:latin typeface="Rufina"/>
              </a:rPr>
              <a:t>2nd Method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293714" y="0"/>
            <a:ext cx="13700571" cy="10287000"/>
          </a:xfrm>
          <a:custGeom>
            <a:avLst/>
            <a:gdLst/>
            <a:ahLst/>
            <a:cxnLst/>
            <a:rect r="r" b="b" t="t" l="l"/>
            <a:pathLst>
              <a:path h="10287000" w="13700571">
                <a:moveTo>
                  <a:pt x="0" y="0"/>
                </a:moveTo>
                <a:lnTo>
                  <a:pt x="13700572" y="0"/>
                </a:lnTo>
                <a:lnTo>
                  <a:pt x="13700572" y="10287000"/>
                </a:lnTo>
                <a:lnTo>
                  <a:pt x="0" y="10287000"/>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Freeform 2" id="2"/>
          <p:cNvSpPr/>
          <p:nvPr/>
        </p:nvSpPr>
        <p:spPr>
          <a:xfrm flipH="false" flipV="false" rot="0">
            <a:off x="507218" y="1781445"/>
            <a:ext cx="9818556" cy="7089596"/>
          </a:xfrm>
          <a:custGeom>
            <a:avLst/>
            <a:gdLst/>
            <a:ahLst/>
            <a:cxnLst/>
            <a:rect r="r" b="b" t="t" l="l"/>
            <a:pathLst>
              <a:path h="7089596" w="9818556">
                <a:moveTo>
                  <a:pt x="0" y="0"/>
                </a:moveTo>
                <a:lnTo>
                  <a:pt x="9818556" y="0"/>
                </a:lnTo>
                <a:lnTo>
                  <a:pt x="9818556" y="7089596"/>
                </a:lnTo>
                <a:lnTo>
                  <a:pt x="0" y="7089596"/>
                </a:lnTo>
                <a:lnTo>
                  <a:pt x="0" y="0"/>
                </a:lnTo>
                <a:close/>
              </a:path>
            </a:pathLst>
          </a:custGeom>
          <a:blipFill>
            <a:blip r:embed="rId2"/>
            <a:stretch>
              <a:fillRect l="0" t="0" r="0" b="0"/>
            </a:stretch>
          </a:blipFill>
        </p:spPr>
      </p:sp>
      <p:sp>
        <p:nvSpPr>
          <p:cNvPr name="Freeform 3" id="3"/>
          <p:cNvSpPr/>
          <p:nvPr/>
        </p:nvSpPr>
        <p:spPr>
          <a:xfrm flipH="false" flipV="false" rot="0">
            <a:off x="10804660" y="1781445"/>
            <a:ext cx="2986227" cy="3363038"/>
          </a:xfrm>
          <a:custGeom>
            <a:avLst/>
            <a:gdLst/>
            <a:ahLst/>
            <a:cxnLst/>
            <a:rect r="r" b="b" t="t" l="l"/>
            <a:pathLst>
              <a:path h="3363038" w="2986227">
                <a:moveTo>
                  <a:pt x="0" y="0"/>
                </a:moveTo>
                <a:lnTo>
                  <a:pt x="2986227" y="0"/>
                </a:lnTo>
                <a:lnTo>
                  <a:pt x="2986227" y="3363038"/>
                </a:lnTo>
                <a:lnTo>
                  <a:pt x="0" y="3363038"/>
                </a:lnTo>
                <a:lnTo>
                  <a:pt x="0" y="0"/>
                </a:lnTo>
                <a:close/>
              </a:path>
            </a:pathLst>
          </a:custGeom>
          <a:blipFill>
            <a:blip r:embed="rId3"/>
            <a:stretch>
              <a:fillRect l="0" t="0" r="0" b="0"/>
            </a:stretch>
          </a:blipFill>
        </p:spPr>
      </p:sp>
      <p:sp>
        <p:nvSpPr>
          <p:cNvPr name="TextBox 4" id="4"/>
          <p:cNvSpPr txBox="true"/>
          <p:nvPr/>
        </p:nvSpPr>
        <p:spPr>
          <a:xfrm rot="0">
            <a:off x="3262541" y="574653"/>
            <a:ext cx="11762919" cy="604311"/>
          </a:xfrm>
          <a:prstGeom prst="rect">
            <a:avLst/>
          </a:prstGeom>
        </p:spPr>
        <p:txBody>
          <a:bodyPr anchor="t" rtlCol="false" tIns="0" lIns="0" bIns="0" rIns="0">
            <a:spAutoFit/>
          </a:bodyPr>
          <a:lstStyle/>
          <a:p>
            <a:pPr algn="ctr">
              <a:lnSpc>
                <a:spcPts val="4919"/>
              </a:lnSpc>
            </a:pPr>
            <a:r>
              <a:rPr lang="en-US" sz="3564" spc="188">
                <a:solidFill>
                  <a:srgbClr val="EFE457"/>
                </a:solidFill>
                <a:latin typeface="Oswald Bold"/>
              </a:rPr>
              <a:t>MULTIPLE LINEAR REGRESSION</a:t>
            </a:r>
            <a:r>
              <a:rPr lang="en-US" sz="3564" spc="188">
                <a:solidFill>
                  <a:srgbClr val="60A158"/>
                </a:solidFill>
                <a:latin typeface="Oswald Bold"/>
              </a:rPr>
              <a:t> WITH 2ND METHOD</a:t>
            </a:r>
          </a:p>
        </p:txBody>
      </p:sp>
      <p:sp>
        <p:nvSpPr>
          <p:cNvPr name="TextBox 5" id="5"/>
          <p:cNvSpPr txBox="true"/>
          <p:nvPr/>
        </p:nvSpPr>
        <p:spPr>
          <a:xfrm rot="0">
            <a:off x="14267137" y="2317271"/>
            <a:ext cx="3604890" cy="809588"/>
          </a:xfrm>
          <a:prstGeom prst="rect">
            <a:avLst/>
          </a:prstGeom>
        </p:spPr>
        <p:txBody>
          <a:bodyPr anchor="t" rtlCol="false" tIns="0" lIns="0" bIns="0" rIns="0">
            <a:spAutoFit/>
          </a:bodyPr>
          <a:lstStyle/>
          <a:p>
            <a:pPr algn="just">
              <a:lnSpc>
                <a:spcPts val="2153"/>
              </a:lnSpc>
              <a:spcBef>
                <a:spcPct val="0"/>
              </a:spcBef>
            </a:pPr>
            <a:r>
              <a:rPr lang="en-US" sz="1794" spc="89">
                <a:solidFill>
                  <a:srgbClr val="231F20"/>
                </a:solidFill>
                <a:latin typeface="DM Sans"/>
              </a:rPr>
              <a:t>Now our model is good with p-values and VIF under the acceptable range</a:t>
            </a:r>
          </a:p>
        </p:txBody>
      </p:sp>
      <p:sp>
        <p:nvSpPr>
          <p:cNvPr name="Freeform 6" id="6"/>
          <p:cNvSpPr/>
          <p:nvPr/>
        </p:nvSpPr>
        <p:spPr>
          <a:xfrm flipH="false" flipV="false" rot="0">
            <a:off x="10804660" y="5547020"/>
            <a:ext cx="6844743" cy="3926068"/>
          </a:xfrm>
          <a:custGeom>
            <a:avLst/>
            <a:gdLst/>
            <a:ahLst/>
            <a:cxnLst/>
            <a:rect r="r" b="b" t="t" l="l"/>
            <a:pathLst>
              <a:path h="3926068" w="6844743">
                <a:moveTo>
                  <a:pt x="0" y="0"/>
                </a:moveTo>
                <a:lnTo>
                  <a:pt x="6844743" y="0"/>
                </a:lnTo>
                <a:lnTo>
                  <a:pt x="6844743" y="3926068"/>
                </a:lnTo>
                <a:lnTo>
                  <a:pt x="0" y="3926068"/>
                </a:lnTo>
                <a:lnTo>
                  <a:pt x="0" y="0"/>
                </a:lnTo>
                <a:close/>
              </a:path>
            </a:pathLst>
          </a:custGeom>
          <a:blipFill>
            <a:blip r:embed="rId4"/>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79277"/>
            <a:ext cx="8115300" cy="5017112"/>
          </a:xfrm>
          <a:custGeom>
            <a:avLst/>
            <a:gdLst/>
            <a:ahLst/>
            <a:cxnLst/>
            <a:rect r="r" b="b" t="t" l="l"/>
            <a:pathLst>
              <a:path h="5017112" w="8115300">
                <a:moveTo>
                  <a:pt x="0" y="0"/>
                </a:moveTo>
                <a:lnTo>
                  <a:pt x="8115300" y="0"/>
                </a:lnTo>
                <a:lnTo>
                  <a:pt x="8115300" y="5017112"/>
                </a:lnTo>
                <a:lnTo>
                  <a:pt x="0" y="5017112"/>
                </a:lnTo>
                <a:lnTo>
                  <a:pt x="0" y="0"/>
                </a:lnTo>
                <a:close/>
              </a:path>
            </a:pathLst>
          </a:custGeom>
          <a:blipFill>
            <a:blip r:embed="rId2"/>
            <a:stretch>
              <a:fillRect l="0" t="0" r="0" b="0"/>
            </a:stretch>
          </a:blipFill>
        </p:spPr>
      </p:sp>
      <p:sp>
        <p:nvSpPr>
          <p:cNvPr name="TextBox 3" id="3"/>
          <p:cNvSpPr txBox="true"/>
          <p:nvPr/>
        </p:nvSpPr>
        <p:spPr>
          <a:xfrm rot="0">
            <a:off x="-1717943" y="1121944"/>
            <a:ext cx="12672551"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RESULT </a:t>
            </a:r>
          </a:p>
        </p:txBody>
      </p:sp>
      <p:sp>
        <p:nvSpPr>
          <p:cNvPr name="TextBox 4" id="4"/>
          <p:cNvSpPr txBox="true"/>
          <p:nvPr/>
        </p:nvSpPr>
        <p:spPr>
          <a:xfrm rot="0">
            <a:off x="9304233" y="4192816"/>
            <a:ext cx="8369226" cy="2735342"/>
          </a:xfrm>
          <a:prstGeom prst="rect">
            <a:avLst/>
          </a:prstGeom>
        </p:spPr>
        <p:txBody>
          <a:bodyPr anchor="t" rtlCol="false" tIns="0" lIns="0" bIns="0" rIns="0">
            <a:spAutoFit/>
          </a:bodyPr>
          <a:lstStyle/>
          <a:p>
            <a:pPr algn="just" marL="434050" indent="-217025" lvl="1">
              <a:lnSpc>
                <a:spcPts val="2774"/>
              </a:lnSpc>
              <a:buFont typeface="Arial"/>
              <a:buChar char="•"/>
            </a:pPr>
            <a:r>
              <a:rPr lang="en-US" sz="2010" spc="197">
                <a:solidFill>
                  <a:srgbClr val="231F20"/>
                </a:solidFill>
                <a:latin typeface="DM Sans"/>
              </a:rPr>
              <a:t>From the regression analysis, we ﬁnd that region and </a:t>
            </a:r>
            <a:r>
              <a:rPr lang="en-US" sz="2010" spc="197">
                <a:solidFill>
                  <a:srgbClr val="231F20"/>
                </a:solidFill>
                <a:latin typeface="DM Sans Bold Italics"/>
              </a:rPr>
              <a:t>sex</a:t>
            </a:r>
            <a:r>
              <a:rPr lang="en-US" sz="2010" spc="197">
                <a:solidFill>
                  <a:srgbClr val="231F20"/>
                </a:solidFill>
                <a:latin typeface="DM Sans"/>
              </a:rPr>
              <a:t> do not bring signiﬁcant difference on charges.</a:t>
            </a:r>
          </a:p>
          <a:p>
            <a:pPr algn="just">
              <a:lnSpc>
                <a:spcPts val="2774"/>
              </a:lnSpc>
            </a:pPr>
          </a:p>
          <a:p>
            <a:pPr algn="just" marL="434050" indent="-217025" lvl="1">
              <a:lnSpc>
                <a:spcPts val="2774"/>
              </a:lnSpc>
              <a:buFont typeface="Arial"/>
              <a:buChar char="•"/>
            </a:pPr>
            <a:r>
              <a:rPr lang="en-US" sz="2010" spc="197">
                <a:solidFill>
                  <a:srgbClr val="231F20"/>
                </a:solidFill>
                <a:latin typeface="DM Sans Bold Italics"/>
              </a:rPr>
              <a:t>Age, BMI, number of children and smoking</a:t>
            </a:r>
            <a:r>
              <a:rPr lang="en-US" sz="2010" spc="197">
                <a:solidFill>
                  <a:srgbClr val="231F20"/>
                </a:solidFill>
                <a:latin typeface="DM Sans"/>
              </a:rPr>
              <a:t> are the ones that drive the charges</a:t>
            </a:r>
          </a:p>
          <a:p>
            <a:pPr algn="just">
              <a:lnSpc>
                <a:spcPts val="2774"/>
              </a:lnSpc>
            </a:pPr>
          </a:p>
          <a:p>
            <a:pPr algn="just" marL="434050" indent="-217025" lvl="1">
              <a:lnSpc>
                <a:spcPts val="2774"/>
              </a:lnSpc>
              <a:buFont typeface="Arial"/>
              <a:buChar char="•"/>
            </a:pPr>
            <a:r>
              <a:rPr lang="en-US" sz="2010" spc="197">
                <a:solidFill>
                  <a:srgbClr val="231F20"/>
                </a:solidFill>
                <a:latin typeface="DM Sans Bold Italics"/>
              </a:rPr>
              <a:t>Smoking</a:t>
            </a:r>
            <a:r>
              <a:rPr lang="en-US" sz="2010" spc="197">
                <a:solidFill>
                  <a:srgbClr val="231F20"/>
                </a:solidFill>
                <a:latin typeface="DM Sans"/>
              </a:rPr>
              <a:t> seems to have the most inﬂuence on the medical charges</a:t>
            </a:r>
          </a:p>
        </p:txBody>
      </p:sp>
      <p:sp>
        <p:nvSpPr>
          <p:cNvPr name="TextBox 5" id="5"/>
          <p:cNvSpPr txBox="true"/>
          <p:nvPr/>
        </p:nvSpPr>
        <p:spPr>
          <a:xfrm rot="0">
            <a:off x="2097027" y="8440366"/>
            <a:ext cx="14754756" cy="1140095"/>
          </a:xfrm>
          <a:prstGeom prst="rect">
            <a:avLst/>
          </a:prstGeom>
        </p:spPr>
        <p:txBody>
          <a:bodyPr anchor="t" rtlCol="false" tIns="0" lIns="0" bIns="0" rIns="0">
            <a:spAutoFit/>
          </a:bodyPr>
          <a:lstStyle/>
          <a:p>
            <a:pPr algn="just">
              <a:lnSpc>
                <a:spcPts val="3050"/>
              </a:lnSpc>
            </a:pPr>
            <a:r>
              <a:rPr lang="en-US" sz="2210" spc="216">
                <a:solidFill>
                  <a:srgbClr val="231F20"/>
                </a:solidFill>
                <a:latin typeface="DM Sans"/>
              </a:rPr>
              <a:t>We can see that the equation of our best fitted line is:</a:t>
            </a:r>
          </a:p>
          <a:p>
            <a:pPr algn="just">
              <a:lnSpc>
                <a:spcPts val="3050"/>
              </a:lnSpc>
            </a:pPr>
          </a:p>
          <a:p>
            <a:pPr algn="just">
              <a:lnSpc>
                <a:spcPts val="3050"/>
              </a:lnSpc>
            </a:pPr>
            <a:r>
              <a:rPr lang="en-US" sz="2210" spc="216">
                <a:solidFill>
                  <a:srgbClr val="231F20"/>
                </a:solidFill>
                <a:latin typeface="DM Sans Bold"/>
              </a:rPr>
              <a:t>Charges = 0.3826 smoker + 0.077 Senior Adult + 0.149 Elder + 0.176 BMI + 0.024 Children_2 </a:t>
            </a:r>
          </a:p>
        </p:txBody>
      </p:sp>
      <p:sp>
        <p:nvSpPr>
          <p:cNvPr name="TextBox 6" id="6"/>
          <p:cNvSpPr txBox="true"/>
          <p:nvPr/>
        </p:nvSpPr>
        <p:spPr>
          <a:xfrm rot="0">
            <a:off x="5496381" y="1425790"/>
            <a:ext cx="11762919" cy="606716"/>
          </a:xfrm>
          <a:prstGeom prst="rect">
            <a:avLst/>
          </a:prstGeom>
        </p:spPr>
        <p:txBody>
          <a:bodyPr anchor="t" rtlCol="false" tIns="0" lIns="0" bIns="0" rIns="0">
            <a:spAutoFit/>
          </a:bodyPr>
          <a:lstStyle/>
          <a:p>
            <a:pPr algn="ctr">
              <a:lnSpc>
                <a:spcPts val="4919"/>
              </a:lnSpc>
            </a:pPr>
            <a:r>
              <a:rPr lang="en-US" sz="3564" spc="188">
                <a:solidFill>
                  <a:srgbClr val="60A158"/>
                </a:solidFill>
                <a:latin typeface="Oswald Bold"/>
              </a:rPr>
              <a:t>MULTIPLE LINEAR REGRESSION WITH 2ND METHOD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4927570" y="3142309"/>
            <a:ext cx="2546641" cy="2781182"/>
            <a:chOff x="0" y="0"/>
            <a:chExt cx="862412" cy="941838"/>
          </a:xfrm>
        </p:grpSpPr>
        <p:sp>
          <p:nvSpPr>
            <p:cNvPr name="Freeform 4" id="4"/>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6" id="6"/>
          <p:cNvGrpSpPr>
            <a:grpSpLocks noChangeAspect="true"/>
          </p:cNvGrpSpPr>
          <p:nvPr/>
        </p:nvGrpSpPr>
        <p:grpSpPr>
          <a:xfrm rot="0">
            <a:off x="5105103" y="2263015"/>
            <a:ext cx="2191575" cy="2183015"/>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0" r="223"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9" id="9"/>
          <p:cNvGrpSpPr/>
          <p:nvPr/>
        </p:nvGrpSpPr>
        <p:grpSpPr>
          <a:xfrm rot="0">
            <a:off x="7017894" y="7231925"/>
            <a:ext cx="2546641" cy="2781182"/>
            <a:chOff x="0" y="0"/>
            <a:chExt cx="862412" cy="941838"/>
          </a:xfrm>
        </p:grpSpPr>
        <p:sp>
          <p:nvSpPr>
            <p:cNvPr name="Freeform 10" id="10"/>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12" id="12"/>
          <p:cNvGrpSpPr>
            <a:grpSpLocks noChangeAspect="true"/>
          </p:cNvGrpSpPr>
          <p:nvPr/>
        </p:nvGrpSpPr>
        <p:grpSpPr>
          <a:xfrm rot="0">
            <a:off x="7169538" y="6288244"/>
            <a:ext cx="2191575" cy="2183015"/>
            <a:chOff x="0" y="0"/>
            <a:chExt cx="6502400" cy="6477000"/>
          </a:xfrm>
        </p:grpSpPr>
        <p:sp>
          <p:nvSpPr>
            <p:cNvPr name="Freeform 13" id="1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0789" r="223" b="-10789"/>
              </a:stretch>
            </a:blipFill>
          </p:spPr>
        </p:sp>
        <p:sp>
          <p:nvSpPr>
            <p:cNvPr name="Freeform 14" id="1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5" id="15"/>
          <p:cNvGrpSpPr/>
          <p:nvPr/>
        </p:nvGrpSpPr>
        <p:grpSpPr>
          <a:xfrm rot="0">
            <a:off x="11656509" y="3142309"/>
            <a:ext cx="2546641" cy="2781182"/>
            <a:chOff x="0" y="0"/>
            <a:chExt cx="862412" cy="941838"/>
          </a:xfrm>
        </p:grpSpPr>
        <p:sp>
          <p:nvSpPr>
            <p:cNvPr name="Freeform 16" id="16"/>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18" id="18"/>
          <p:cNvGrpSpPr>
            <a:grpSpLocks noChangeAspect="true"/>
          </p:cNvGrpSpPr>
          <p:nvPr/>
        </p:nvGrpSpPr>
        <p:grpSpPr>
          <a:xfrm rot="0">
            <a:off x="11808154" y="2198628"/>
            <a:ext cx="2191575" cy="2183015"/>
            <a:chOff x="0" y="0"/>
            <a:chExt cx="6502400" cy="6477000"/>
          </a:xfrm>
        </p:grpSpPr>
        <p:sp>
          <p:nvSpPr>
            <p:cNvPr name="Freeform 19" id="1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642" t="0" r="-24642" b="0"/>
              </a:stretch>
            </a:blipFill>
          </p:spPr>
        </p:sp>
        <p:sp>
          <p:nvSpPr>
            <p:cNvPr name="Freeform 20" id="2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21" id="21"/>
          <p:cNvSpPr/>
          <p:nvPr/>
        </p:nvSpPr>
        <p:spPr>
          <a:xfrm flipH="false" flipV="false" rot="0">
            <a:off x="4927570" y="5923491"/>
            <a:ext cx="2546641" cy="269691"/>
          </a:xfrm>
          <a:custGeom>
            <a:avLst/>
            <a:gdLst/>
            <a:ahLst/>
            <a:cxnLst/>
            <a:rect r="r" b="b" t="t" l="l"/>
            <a:pathLst>
              <a:path h="269691" w="2546641">
                <a:moveTo>
                  <a:pt x="0" y="0"/>
                </a:moveTo>
                <a:lnTo>
                  <a:pt x="2546642" y="0"/>
                </a:lnTo>
                <a:lnTo>
                  <a:pt x="2546642" y="269692"/>
                </a:lnTo>
                <a:lnTo>
                  <a:pt x="0" y="269692"/>
                </a:lnTo>
                <a:lnTo>
                  <a:pt x="0" y="0"/>
                </a:lnTo>
                <a:close/>
              </a:path>
            </a:pathLst>
          </a:custGeom>
          <a:blipFill>
            <a:blip r:embed="rId6"/>
            <a:stretch>
              <a:fillRect l="0" t="-86495" r="0" b="0"/>
            </a:stretch>
          </a:blipFill>
        </p:spPr>
      </p:sp>
      <p:sp>
        <p:nvSpPr>
          <p:cNvPr name="Freeform 22" id="22"/>
          <p:cNvSpPr/>
          <p:nvPr/>
        </p:nvSpPr>
        <p:spPr>
          <a:xfrm flipH="false" flipV="false" rot="0">
            <a:off x="7017894" y="10013107"/>
            <a:ext cx="2546641" cy="269691"/>
          </a:xfrm>
          <a:custGeom>
            <a:avLst/>
            <a:gdLst/>
            <a:ahLst/>
            <a:cxnLst/>
            <a:rect r="r" b="b" t="t" l="l"/>
            <a:pathLst>
              <a:path h="269691" w="2546641">
                <a:moveTo>
                  <a:pt x="0" y="0"/>
                </a:moveTo>
                <a:lnTo>
                  <a:pt x="2546642" y="0"/>
                </a:lnTo>
                <a:lnTo>
                  <a:pt x="2546642" y="269691"/>
                </a:lnTo>
                <a:lnTo>
                  <a:pt x="0" y="269691"/>
                </a:lnTo>
                <a:lnTo>
                  <a:pt x="0" y="0"/>
                </a:lnTo>
                <a:close/>
              </a:path>
            </a:pathLst>
          </a:custGeom>
          <a:blipFill>
            <a:blip r:embed="rId6"/>
            <a:stretch>
              <a:fillRect l="0" t="-86495" r="0" b="0"/>
            </a:stretch>
          </a:blipFill>
        </p:spPr>
      </p:sp>
      <p:sp>
        <p:nvSpPr>
          <p:cNvPr name="Freeform 23" id="23"/>
          <p:cNvSpPr/>
          <p:nvPr/>
        </p:nvSpPr>
        <p:spPr>
          <a:xfrm flipH="false" flipV="false" rot="0">
            <a:off x="11656509" y="5923491"/>
            <a:ext cx="2546641" cy="269691"/>
          </a:xfrm>
          <a:custGeom>
            <a:avLst/>
            <a:gdLst/>
            <a:ahLst/>
            <a:cxnLst/>
            <a:rect r="r" b="b" t="t" l="l"/>
            <a:pathLst>
              <a:path h="269691" w="2546641">
                <a:moveTo>
                  <a:pt x="0" y="0"/>
                </a:moveTo>
                <a:lnTo>
                  <a:pt x="2546642" y="0"/>
                </a:lnTo>
                <a:lnTo>
                  <a:pt x="2546642" y="269692"/>
                </a:lnTo>
                <a:lnTo>
                  <a:pt x="0" y="269692"/>
                </a:lnTo>
                <a:lnTo>
                  <a:pt x="0" y="0"/>
                </a:lnTo>
                <a:close/>
              </a:path>
            </a:pathLst>
          </a:custGeom>
          <a:blipFill>
            <a:blip r:embed="rId6"/>
            <a:stretch>
              <a:fillRect l="0" t="-86495" r="0" b="0"/>
            </a:stretch>
          </a:blipFill>
        </p:spPr>
      </p:sp>
      <p:grpSp>
        <p:nvGrpSpPr>
          <p:cNvPr name="Group 24" id="24"/>
          <p:cNvGrpSpPr/>
          <p:nvPr/>
        </p:nvGrpSpPr>
        <p:grpSpPr>
          <a:xfrm rot="0">
            <a:off x="8224043" y="3180221"/>
            <a:ext cx="2546641" cy="2781182"/>
            <a:chOff x="0" y="0"/>
            <a:chExt cx="862412" cy="941838"/>
          </a:xfrm>
        </p:grpSpPr>
        <p:sp>
          <p:nvSpPr>
            <p:cNvPr name="Freeform 25" id="25"/>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27" id="27"/>
          <p:cNvGrpSpPr>
            <a:grpSpLocks noChangeAspect="true"/>
          </p:cNvGrpSpPr>
          <p:nvPr/>
        </p:nvGrpSpPr>
        <p:grpSpPr>
          <a:xfrm rot="0">
            <a:off x="8375687" y="2236540"/>
            <a:ext cx="2191575" cy="2183015"/>
            <a:chOff x="0" y="0"/>
            <a:chExt cx="6502400" cy="6477000"/>
          </a:xfrm>
        </p:grpSpPr>
        <p:sp>
          <p:nvSpPr>
            <p:cNvPr name="Freeform 28" id="2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24975" r="223" b="-24975"/>
              </a:stretch>
            </a:blipFill>
          </p:spPr>
        </p:sp>
        <p:sp>
          <p:nvSpPr>
            <p:cNvPr name="Freeform 29" id="2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30" id="30"/>
          <p:cNvGrpSpPr/>
          <p:nvPr/>
        </p:nvGrpSpPr>
        <p:grpSpPr>
          <a:xfrm rot="0">
            <a:off x="10383189" y="7231925"/>
            <a:ext cx="2546641" cy="2781182"/>
            <a:chOff x="0" y="0"/>
            <a:chExt cx="862412" cy="941838"/>
          </a:xfrm>
        </p:grpSpPr>
        <p:sp>
          <p:nvSpPr>
            <p:cNvPr name="Freeform 31" id="31"/>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32" id="32"/>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33" id="33"/>
          <p:cNvGrpSpPr>
            <a:grpSpLocks noChangeAspect="true"/>
          </p:cNvGrpSpPr>
          <p:nvPr/>
        </p:nvGrpSpPr>
        <p:grpSpPr>
          <a:xfrm rot="0">
            <a:off x="10534833" y="6288244"/>
            <a:ext cx="2191575" cy="2183015"/>
            <a:chOff x="0" y="0"/>
            <a:chExt cx="6502400" cy="6477000"/>
          </a:xfrm>
        </p:grpSpPr>
        <p:sp>
          <p:nvSpPr>
            <p:cNvPr name="Freeform 34" id="3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0789" r="223" b="-10789"/>
              </a:stretch>
            </a:blipFill>
          </p:spPr>
        </p:sp>
        <p:sp>
          <p:nvSpPr>
            <p:cNvPr name="Freeform 35" id="3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36" id="36"/>
          <p:cNvSpPr/>
          <p:nvPr/>
        </p:nvSpPr>
        <p:spPr>
          <a:xfrm flipH="false" flipV="false" rot="0">
            <a:off x="8148718" y="5961402"/>
            <a:ext cx="2546641" cy="269691"/>
          </a:xfrm>
          <a:custGeom>
            <a:avLst/>
            <a:gdLst/>
            <a:ahLst/>
            <a:cxnLst/>
            <a:rect r="r" b="b" t="t" l="l"/>
            <a:pathLst>
              <a:path h="269691" w="2546641">
                <a:moveTo>
                  <a:pt x="0" y="0"/>
                </a:moveTo>
                <a:lnTo>
                  <a:pt x="2546641" y="0"/>
                </a:lnTo>
                <a:lnTo>
                  <a:pt x="2546641" y="269692"/>
                </a:lnTo>
                <a:lnTo>
                  <a:pt x="0" y="269692"/>
                </a:lnTo>
                <a:lnTo>
                  <a:pt x="0" y="0"/>
                </a:lnTo>
                <a:close/>
              </a:path>
            </a:pathLst>
          </a:custGeom>
          <a:blipFill>
            <a:blip r:embed="rId6"/>
            <a:stretch>
              <a:fillRect l="0" t="-86495" r="0" b="0"/>
            </a:stretch>
          </a:blipFill>
        </p:spPr>
      </p:sp>
      <p:sp>
        <p:nvSpPr>
          <p:cNvPr name="Freeform 37" id="37"/>
          <p:cNvSpPr/>
          <p:nvPr/>
        </p:nvSpPr>
        <p:spPr>
          <a:xfrm flipH="false" flipV="false" rot="0">
            <a:off x="10383189" y="10013107"/>
            <a:ext cx="2546641" cy="269691"/>
          </a:xfrm>
          <a:custGeom>
            <a:avLst/>
            <a:gdLst/>
            <a:ahLst/>
            <a:cxnLst/>
            <a:rect r="r" b="b" t="t" l="l"/>
            <a:pathLst>
              <a:path h="269691" w="2546641">
                <a:moveTo>
                  <a:pt x="0" y="0"/>
                </a:moveTo>
                <a:lnTo>
                  <a:pt x="2546641" y="0"/>
                </a:lnTo>
                <a:lnTo>
                  <a:pt x="2546641" y="269691"/>
                </a:lnTo>
                <a:lnTo>
                  <a:pt x="0" y="269691"/>
                </a:lnTo>
                <a:lnTo>
                  <a:pt x="0" y="0"/>
                </a:lnTo>
                <a:close/>
              </a:path>
            </a:pathLst>
          </a:custGeom>
          <a:blipFill>
            <a:blip r:embed="rId6"/>
            <a:stretch>
              <a:fillRect l="0" t="-86495" r="0" b="0"/>
            </a:stretch>
          </a:blipFill>
        </p:spPr>
      </p:sp>
      <p:grpSp>
        <p:nvGrpSpPr>
          <p:cNvPr name="Group 38" id="38"/>
          <p:cNvGrpSpPr/>
          <p:nvPr/>
        </p:nvGrpSpPr>
        <p:grpSpPr>
          <a:xfrm rot="0">
            <a:off x="3652600" y="7231925"/>
            <a:ext cx="2546641" cy="2781182"/>
            <a:chOff x="0" y="0"/>
            <a:chExt cx="862412" cy="941838"/>
          </a:xfrm>
        </p:grpSpPr>
        <p:sp>
          <p:nvSpPr>
            <p:cNvPr name="Freeform 39" id="39"/>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40" id="40"/>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41" id="41"/>
          <p:cNvGrpSpPr>
            <a:grpSpLocks noChangeAspect="true"/>
          </p:cNvGrpSpPr>
          <p:nvPr/>
        </p:nvGrpSpPr>
        <p:grpSpPr>
          <a:xfrm rot="0">
            <a:off x="3804244" y="6288244"/>
            <a:ext cx="2191575" cy="2183015"/>
            <a:chOff x="0" y="0"/>
            <a:chExt cx="6502400" cy="6477000"/>
          </a:xfrm>
        </p:grpSpPr>
        <p:sp>
          <p:nvSpPr>
            <p:cNvPr name="Freeform 42" id="4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24975" r="223" b="-24975"/>
              </a:stretch>
            </a:blipFill>
          </p:spPr>
        </p:sp>
        <p:sp>
          <p:nvSpPr>
            <p:cNvPr name="Freeform 43" id="4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44" id="44"/>
          <p:cNvSpPr/>
          <p:nvPr/>
        </p:nvSpPr>
        <p:spPr>
          <a:xfrm flipH="false" flipV="false" rot="0">
            <a:off x="3652600" y="10013107"/>
            <a:ext cx="2546641" cy="269691"/>
          </a:xfrm>
          <a:custGeom>
            <a:avLst/>
            <a:gdLst/>
            <a:ahLst/>
            <a:cxnLst/>
            <a:rect r="r" b="b" t="t" l="l"/>
            <a:pathLst>
              <a:path h="269691" w="2546641">
                <a:moveTo>
                  <a:pt x="0" y="0"/>
                </a:moveTo>
                <a:lnTo>
                  <a:pt x="2546641" y="0"/>
                </a:lnTo>
                <a:lnTo>
                  <a:pt x="2546641" y="269691"/>
                </a:lnTo>
                <a:lnTo>
                  <a:pt x="0" y="269691"/>
                </a:lnTo>
                <a:lnTo>
                  <a:pt x="0" y="0"/>
                </a:lnTo>
                <a:close/>
              </a:path>
            </a:pathLst>
          </a:custGeom>
          <a:blipFill>
            <a:blip r:embed="rId6"/>
            <a:stretch>
              <a:fillRect l="0" t="-86495" r="0" b="0"/>
            </a:stretch>
          </a:blipFill>
        </p:spPr>
      </p:sp>
      <p:sp>
        <p:nvSpPr>
          <p:cNvPr name="Freeform 45" id="45"/>
          <p:cNvSpPr/>
          <p:nvPr/>
        </p:nvSpPr>
        <p:spPr>
          <a:xfrm flipH="false" flipV="false" rot="0">
            <a:off x="141878" y="1981448"/>
            <a:ext cx="4186809" cy="8229600"/>
          </a:xfrm>
          <a:custGeom>
            <a:avLst/>
            <a:gdLst/>
            <a:ahLst/>
            <a:cxnLst/>
            <a:rect r="r" b="b" t="t" l="l"/>
            <a:pathLst>
              <a:path h="8229600" w="4186809">
                <a:moveTo>
                  <a:pt x="0" y="0"/>
                </a:moveTo>
                <a:lnTo>
                  <a:pt x="4186809" y="0"/>
                </a:lnTo>
                <a:lnTo>
                  <a:pt x="4186809" y="8229600"/>
                </a:lnTo>
                <a:lnTo>
                  <a:pt x="0" y="8229600"/>
                </a:lnTo>
                <a:lnTo>
                  <a:pt x="0" y="0"/>
                </a:lnTo>
                <a:close/>
              </a:path>
            </a:pathLst>
          </a:custGeom>
          <a:blipFill>
            <a:blip r:embed="rId8"/>
            <a:stretch>
              <a:fillRect l="0" t="0" r="0" b="0"/>
            </a:stretch>
          </a:blipFill>
        </p:spPr>
      </p:sp>
      <p:sp>
        <p:nvSpPr>
          <p:cNvPr name="Freeform 46" id="46"/>
          <p:cNvSpPr/>
          <p:nvPr/>
        </p:nvSpPr>
        <p:spPr>
          <a:xfrm flipH="false" flipV="false" rot="0">
            <a:off x="14231726" y="1981448"/>
            <a:ext cx="4330827" cy="8229600"/>
          </a:xfrm>
          <a:custGeom>
            <a:avLst/>
            <a:gdLst/>
            <a:ahLst/>
            <a:cxnLst/>
            <a:rect r="r" b="b" t="t" l="l"/>
            <a:pathLst>
              <a:path h="8229600" w="4330827">
                <a:moveTo>
                  <a:pt x="0" y="0"/>
                </a:moveTo>
                <a:lnTo>
                  <a:pt x="4330827" y="0"/>
                </a:lnTo>
                <a:lnTo>
                  <a:pt x="4330827" y="8229600"/>
                </a:lnTo>
                <a:lnTo>
                  <a:pt x="0" y="8229600"/>
                </a:lnTo>
                <a:lnTo>
                  <a:pt x="0" y="0"/>
                </a:lnTo>
                <a:close/>
              </a:path>
            </a:pathLst>
          </a:custGeom>
          <a:blipFill>
            <a:blip r:embed="rId9"/>
            <a:stretch>
              <a:fillRect l="0" t="0" r="0" b="0"/>
            </a:stretch>
          </a:blipFill>
        </p:spPr>
      </p:sp>
      <p:sp>
        <p:nvSpPr>
          <p:cNvPr name="TextBox 47" id="47"/>
          <p:cNvSpPr txBox="true"/>
          <p:nvPr/>
        </p:nvSpPr>
        <p:spPr>
          <a:xfrm rot="0">
            <a:off x="5351003" y="812208"/>
            <a:ext cx="8020222" cy="929220"/>
          </a:xfrm>
          <a:prstGeom prst="rect">
            <a:avLst/>
          </a:prstGeom>
        </p:spPr>
        <p:txBody>
          <a:bodyPr anchor="t" rtlCol="false" tIns="0" lIns="0" bIns="0" rIns="0">
            <a:spAutoFit/>
          </a:bodyPr>
          <a:lstStyle/>
          <a:p>
            <a:pPr algn="ctr" marL="0" indent="0" lvl="0">
              <a:lnSpc>
                <a:spcPts val="7665"/>
              </a:lnSpc>
              <a:spcBef>
                <a:spcPct val="0"/>
              </a:spcBef>
            </a:pPr>
            <a:r>
              <a:rPr lang="en-US" sz="5554" spc="544">
                <a:solidFill>
                  <a:srgbClr val="231F20"/>
                </a:solidFill>
                <a:latin typeface="Oswald Bold"/>
              </a:rPr>
              <a:t>OUR TEAM: GROUP9</a:t>
            </a:r>
          </a:p>
        </p:txBody>
      </p:sp>
      <p:sp>
        <p:nvSpPr>
          <p:cNvPr name="TextBox 48" id="48"/>
          <p:cNvSpPr txBox="true"/>
          <p:nvPr/>
        </p:nvSpPr>
        <p:spPr>
          <a:xfrm rot="0">
            <a:off x="5287126" y="4531755"/>
            <a:ext cx="1827529" cy="672780"/>
          </a:xfrm>
          <a:prstGeom prst="rect">
            <a:avLst/>
          </a:prstGeom>
        </p:spPr>
        <p:txBody>
          <a:bodyPr anchor="t" rtlCol="false" tIns="0" lIns="0" bIns="0" rIns="0">
            <a:spAutoFit/>
          </a:bodyPr>
          <a:lstStyle/>
          <a:p>
            <a:pPr algn="ctr">
              <a:lnSpc>
                <a:spcPts val="2660"/>
              </a:lnSpc>
            </a:pPr>
            <a:r>
              <a:rPr lang="en-US" sz="2217" spc="110">
                <a:solidFill>
                  <a:srgbClr val="FFFBFB"/>
                </a:solidFill>
                <a:latin typeface="DM Sans"/>
              </a:rPr>
              <a:t>NANG </a:t>
            </a:r>
          </a:p>
          <a:p>
            <a:pPr algn="ctr">
              <a:lnSpc>
                <a:spcPts val="2660"/>
              </a:lnSpc>
            </a:pPr>
            <a:r>
              <a:rPr lang="en-US" sz="2217" spc="110">
                <a:solidFill>
                  <a:srgbClr val="FFFBFB"/>
                </a:solidFill>
                <a:latin typeface="DM Sans"/>
              </a:rPr>
              <a:t>Sreynich</a:t>
            </a:r>
          </a:p>
        </p:txBody>
      </p:sp>
      <p:sp>
        <p:nvSpPr>
          <p:cNvPr name="TextBox 49" id="49"/>
          <p:cNvSpPr txBox="true"/>
          <p:nvPr/>
        </p:nvSpPr>
        <p:spPr>
          <a:xfrm rot="0">
            <a:off x="5233099" y="5311321"/>
            <a:ext cx="1863978" cy="237268"/>
          </a:xfrm>
          <a:prstGeom prst="rect">
            <a:avLst/>
          </a:prstGeom>
        </p:spPr>
        <p:txBody>
          <a:bodyPr anchor="t" rtlCol="false" tIns="0" lIns="0" bIns="0" rIns="0">
            <a:spAutoFit/>
          </a:bodyPr>
          <a:lstStyle/>
          <a:p>
            <a:pPr algn="ctr">
              <a:lnSpc>
                <a:spcPts val="1995"/>
              </a:lnSpc>
            </a:pPr>
            <a:r>
              <a:rPr lang="en-US" sz="1662" spc="83">
                <a:solidFill>
                  <a:srgbClr val="FFFBFB"/>
                </a:solidFill>
                <a:latin typeface="DM Sans"/>
              </a:rPr>
              <a:t>e20200447</a:t>
            </a:r>
          </a:p>
        </p:txBody>
      </p:sp>
      <p:sp>
        <p:nvSpPr>
          <p:cNvPr name="TextBox 50" id="50"/>
          <p:cNvSpPr txBox="true"/>
          <p:nvPr/>
        </p:nvSpPr>
        <p:spPr>
          <a:xfrm rot="0">
            <a:off x="7369011" y="8621370"/>
            <a:ext cx="1792631" cy="672780"/>
          </a:xfrm>
          <a:prstGeom prst="rect">
            <a:avLst/>
          </a:prstGeom>
        </p:spPr>
        <p:txBody>
          <a:bodyPr anchor="t" rtlCol="false" tIns="0" lIns="0" bIns="0" rIns="0">
            <a:spAutoFit/>
          </a:bodyPr>
          <a:lstStyle/>
          <a:p>
            <a:pPr algn="ctr">
              <a:lnSpc>
                <a:spcPts val="2660"/>
              </a:lnSpc>
            </a:pPr>
            <a:r>
              <a:rPr lang="en-US" sz="2217" spc="110">
                <a:solidFill>
                  <a:srgbClr val="FFFBFB"/>
                </a:solidFill>
                <a:latin typeface="DM Sans"/>
              </a:rPr>
              <a:t>LONG</a:t>
            </a:r>
          </a:p>
          <a:p>
            <a:pPr algn="ctr">
              <a:lnSpc>
                <a:spcPts val="2660"/>
              </a:lnSpc>
            </a:pPr>
            <a:r>
              <a:rPr lang="en-US" sz="2217" spc="110">
                <a:solidFill>
                  <a:srgbClr val="FFFBFB"/>
                </a:solidFill>
                <a:latin typeface="DM Sans"/>
              </a:rPr>
              <a:t>Channleap</a:t>
            </a:r>
          </a:p>
        </p:txBody>
      </p:sp>
      <p:sp>
        <p:nvSpPr>
          <p:cNvPr name="TextBox 51" id="51"/>
          <p:cNvSpPr txBox="true"/>
          <p:nvPr/>
        </p:nvSpPr>
        <p:spPr>
          <a:xfrm rot="0">
            <a:off x="7323423" y="9400936"/>
            <a:ext cx="1863978" cy="484060"/>
          </a:xfrm>
          <a:prstGeom prst="rect">
            <a:avLst/>
          </a:prstGeom>
        </p:spPr>
        <p:txBody>
          <a:bodyPr anchor="t" rtlCol="false" tIns="0" lIns="0" bIns="0" rIns="0">
            <a:spAutoFit/>
          </a:bodyPr>
          <a:lstStyle/>
          <a:p>
            <a:pPr algn="ctr">
              <a:lnSpc>
                <a:spcPts val="1995"/>
              </a:lnSpc>
            </a:pPr>
            <a:r>
              <a:rPr lang="en-US" sz="1662" spc="83">
                <a:solidFill>
                  <a:srgbClr val="FFFBFB"/>
                </a:solidFill>
                <a:latin typeface="DM Sans"/>
              </a:rPr>
              <a:t>e20200386</a:t>
            </a:r>
          </a:p>
          <a:p>
            <a:pPr algn="ctr">
              <a:lnSpc>
                <a:spcPts val="1995"/>
              </a:lnSpc>
            </a:pPr>
          </a:p>
        </p:txBody>
      </p:sp>
      <p:sp>
        <p:nvSpPr>
          <p:cNvPr name="TextBox 52" id="52"/>
          <p:cNvSpPr txBox="true"/>
          <p:nvPr/>
        </p:nvSpPr>
        <p:spPr>
          <a:xfrm rot="0">
            <a:off x="12116408" y="4531755"/>
            <a:ext cx="1626845" cy="672780"/>
          </a:xfrm>
          <a:prstGeom prst="rect">
            <a:avLst/>
          </a:prstGeom>
        </p:spPr>
        <p:txBody>
          <a:bodyPr anchor="t" rtlCol="false" tIns="0" lIns="0" bIns="0" rIns="0">
            <a:spAutoFit/>
          </a:bodyPr>
          <a:lstStyle/>
          <a:p>
            <a:pPr algn="ctr">
              <a:lnSpc>
                <a:spcPts val="2660"/>
              </a:lnSpc>
            </a:pPr>
            <a:r>
              <a:rPr lang="en-US" sz="2217" spc="110">
                <a:solidFill>
                  <a:srgbClr val="FFFBFB"/>
                </a:solidFill>
                <a:latin typeface="DM Sans"/>
              </a:rPr>
              <a:t>VANNAK </a:t>
            </a:r>
          </a:p>
          <a:p>
            <a:pPr algn="ctr">
              <a:lnSpc>
                <a:spcPts val="2660"/>
              </a:lnSpc>
            </a:pPr>
            <a:r>
              <a:rPr lang="en-US" sz="2217" spc="110">
                <a:solidFill>
                  <a:srgbClr val="FFFBFB"/>
                </a:solidFill>
                <a:latin typeface="DM Sans"/>
              </a:rPr>
              <a:t>Vireakyuth</a:t>
            </a:r>
          </a:p>
        </p:txBody>
      </p:sp>
      <p:sp>
        <p:nvSpPr>
          <p:cNvPr name="TextBox 53" id="53"/>
          <p:cNvSpPr txBox="true"/>
          <p:nvPr/>
        </p:nvSpPr>
        <p:spPr>
          <a:xfrm rot="0">
            <a:off x="11962038" y="5311321"/>
            <a:ext cx="1863978" cy="237268"/>
          </a:xfrm>
          <a:prstGeom prst="rect">
            <a:avLst/>
          </a:prstGeom>
        </p:spPr>
        <p:txBody>
          <a:bodyPr anchor="t" rtlCol="false" tIns="0" lIns="0" bIns="0" rIns="0">
            <a:spAutoFit/>
          </a:bodyPr>
          <a:lstStyle/>
          <a:p>
            <a:pPr algn="ctr">
              <a:lnSpc>
                <a:spcPts val="1995"/>
              </a:lnSpc>
            </a:pPr>
            <a:r>
              <a:rPr lang="en-US" sz="1662" spc="83">
                <a:solidFill>
                  <a:srgbClr val="FFFBFB"/>
                </a:solidFill>
                <a:latin typeface="DM Sans"/>
              </a:rPr>
              <a:t>e20200170</a:t>
            </a:r>
          </a:p>
        </p:txBody>
      </p:sp>
      <p:sp>
        <p:nvSpPr>
          <p:cNvPr name="TextBox 54" id="54"/>
          <p:cNvSpPr txBox="true"/>
          <p:nvPr/>
        </p:nvSpPr>
        <p:spPr>
          <a:xfrm rot="0">
            <a:off x="8583599" y="4569666"/>
            <a:ext cx="1827529" cy="672780"/>
          </a:xfrm>
          <a:prstGeom prst="rect">
            <a:avLst/>
          </a:prstGeom>
        </p:spPr>
        <p:txBody>
          <a:bodyPr anchor="t" rtlCol="false" tIns="0" lIns="0" bIns="0" rIns="0">
            <a:spAutoFit/>
          </a:bodyPr>
          <a:lstStyle/>
          <a:p>
            <a:pPr algn="ctr">
              <a:lnSpc>
                <a:spcPts val="2660"/>
              </a:lnSpc>
            </a:pPr>
            <a:r>
              <a:rPr lang="en-US" sz="2217" spc="110">
                <a:solidFill>
                  <a:srgbClr val="FFFBFB"/>
                </a:solidFill>
                <a:latin typeface="DM Sans"/>
              </a:rPr>
              <a:t>BUTH </a:t>
            </a:r>
          </a:p>
          <a:p>
            <a:pPr algn="ctr">
              <a:lnSpc>
                <a:spcPts val="2660"/>
              </a:lnSpc>
            </a:pPr>
            <a:r>
              <a:rPr lang="en-US" sz="2217" spc="110">
                <a:solidFill>
                  <a:srgbClr val="FFFBFB"/>
                </a:solidFill>
                <a:latin typeface="DM Sans"/>
              </a:rPr>
              <a:t>khemra</a:t>
            </a:r>
          </a:p>
        </p:txBody>
      </p:sp>
      <p:sp>
        <p:nvSpPr>
          <p:cNvPr name="TextBox 55" id="55"/>
          <p:cNvSpPr txBox="true"/>
          <p:nvPr/>
        </p:nvSpPr>
        <p:spPr>
          <a:xfrm rot="0">
            <a:off x="8529572" y="5349232"/>
            <a:ext cx="1863978" cy="484060"/>
          </a:xfrm>
          <a:prstGeom prst="rect">
            <a:avLst/>
          </a:prstGeom>
        </p:spPr>
        <p:txBody>
          <a:bodyPr anchor="t" rtlCol="false" tIns="0" lIns="0" bIns="0" rIns="0">
            <a:spAutoFit/>
          </a:bodyPr>
          <a:lstStyle/>
          <a:p>
            <a:pPr algn="ctr">
              <a:lnSpc>
                <a:spcPts val="1995"/>
              </a:lnSpc>
            </a:pPr>
            <a:r>
              <a:rPr lang="en-US" sz="1662" spc="83">
                <a:solidFill>
                  <a:srgbClr val="FFFBFB"/>
                </a:solidFill>
                <a:latin typeface="DM Sans"/>
              </a:rPr>
              <a:t>e20201690</a:t>
            </a:r>
          </a:p>
          <a:p>
            <a:pPr algn="ctr">
              <a:lnSpc>
                <a:spcPts val="1995"/>
              </a:lnSpc>
            </a:pPr>
          </a:p>
        </p:txBody>
      </p:sp>
      <p:sp>
        <p:nvSpPr>
          <p:cNvPr name="TextBox 56" id="56"/>
          <p:cNvSpPr txBox="true"/>
          <p:nvPr/>
        </p:nvSpPr>
        <p:spPr>
          <a:xfrm rot="0">
            <a:off x="10734305" y="8621370"/>
            <a:ext cx="1792631" cy="672780"/>
          </a:xfrm>
          <a:prstGeom prst="rect">
            <a:avLst/>
          </a:prstGeom>
        </p:spPr>
        <p:txBody>
          <a:bodyPr anchor="t" rtlCol="false" tIns="0" lIns="0" bIns="0" rIns="0">
            <a:spAutoFit/>
          </a:bodyPr>
          <a:lstStyle/>
          <a:p>
            <a:pPr algn="ctr">
              <a:lnSpc>
                <a:spcPts val="2660"/>
              </a:lnSpc>
            </a:pPr>
            <a:r>
              <a:rPr lang="en-US" sz="2217" spc="110">
                <a:solidFill>
                  <a:srgbClr val="FFFBFB"/>
                </a:solidFill>
                <a:latin typeface="DM Sans"/>
              </a:rPr>
              <a:t>HOK</a:t>
            </a:r>
          </a:p>
          <a:p>
            <a:pPr algn="ctr">
              <a:lnSpc>
                <a:spcPts val="2660"/>
              </a:lnSpc>
            </a:pPr>
            <a:r>
              <a:rPr lang="en-US" sz="2217" spc="110">
                <a:solidFill>
                  <a:srgbClr val="FFFBFB"/>
                </a:solidFill>
                <a:latin typeface="DM Sans"/>
              </a:rPr>
              <a:t>Ratanak</a:t>
            </a:r>
          </a:p>
        </p:txBody>
      </p:sp>
      <p:sp>
        <p:nvSpPr>
          <p:cNvPr name="TextBox 57" id="57"/>
          <p:cNvSpPr txBox="true"/>
          <p:nvPr/>
        </p:nvSpPr>
        <p:spPr>
          <a:xfrm rot="0">
            <a:off x="10688717" y="9400936"/>
            <a:ext cx="1863978" cy="484060"/>
          </a:xfrm>
          <a:prstGeom prst="rect">
            <a:avLst/>
          </a:prstGeom>
        </p:spPr>
        <p:txBody>
          <a:bodyPr anchor="t" rtlCol="false" tIns="0" lIns="0" bIns="0" rIns="0">
            <a:spAutoFit/>
          </a:bodyPr>
          <a:lstStyle/>
          <a:p>
            <a:pPr algn="ctr">
              <a:lnSpc>
                <a:spcPts val="1995"/>
              </a:lnSpc>
            </a:pPr>
            <a:r>
              <a:rPr lang="en-US" sz="1662" spc="83">
                <a:solidFill>
                  <a:srgbClr val="FFFBFB"/>
                </a:solidFill>
                <a:latin typeface="DM Sans"/>
              </a:rPr>
              <a:t>e20201106</a:t>
            </a:r>
          </a:p>
          <a:p>
            <a:pPr algn="ctr">
              <a:lnSpc>
                <a:spcPts val="1995"/>
              </a:lnSpc>
            </a:pPr>
          </a:p>
        </p:txBody>
      </p:sp>
      <p:sp>
        <p:nvSpPr>
          <p:cNvPr name="TextBox 58" id="58"/>
          <p:cNvSpPr txBox="true"/>
          <p:nvPr/>
        </p:nvSpPr>
        <p:spPr>
          <a:xfrm rot="0">
            <a:off x="4012156" y="8621370"/>
            <a:ext cx="1827529" cy="672780"/>
          </a:xfrm>
          <a:prstGeom prst="rect">
            <a:avLst/>
          </a:prstGeom>
        </p:spPr>
        <p:txBody>
          <a:bodyPr anchor="t" rtlCol="false" tIns="0" lIns="0" bIns="0" rIns="0">
            <a:spAutoFit/>
          </a:bodyPr>
          <a:lstStyle/>
          <a:p>
            <a:pPr algn="ctr">
              <a:lnSpc>
                <a:spcPts val="2660"/>
              </a:lnSpc>
            </a:pPr>
            <a:r>
              <a:rPr lang="en-US" sz="2217" spc="110">
                <a:solidFill>
                  <a:srgbClr val="FFFBFB"/>
                </a:solidFill>
                <a:latin typeface="DM Sans"/>
              </a:rPr>
              <a:t>SENG Panharith</a:t>
            </a:r>
          </a:p>
        </p:txBody>
      </p:sp>
      <p:sp>
        <p:nvSpPr>
          <p:cNvPr name="TextBox 59" id="59"/>
          <p:cNvSpPr txBox="true"/>
          <p:nvPr/>
        </p:nvSpPr>
        <p:spPr>
          <a:xfrm rot="0">
            <a:off x="3958128" y="9400936"/>
            <a:ext cx="1863978" cy="484060"/>
          </a:xfrm>
          <a:prstGeom prst="rect">
            <a:avLst/>
          </a:prstGeom>
        </p:spPr>
        <p:txBody>
          <a:bodyPr anchor="t" rtlCol="false" tIns="0" lIns="0" bIns="0" rIns="0">
            <a:spAutoFit/>
          </a:bodyPr>
          <a:lstStyle/>
          <a:p>
            <a:pPr algn="ctr">
              <a:lnSpc>
                <a:spcPts val="1995"/>
              </a:lnSpc>
            </a:pPr>
            <a:r>
              <a:rPr lang="en-US" sz="1662" spc="83">
                <a:solidFill>
                  <a:srgbClr val="FFFBFB"/>
                </a:solidFill>
                <a:latin typeface="DM Sans"/>
              </a:rPr>
              <a:t>e20200639</a:t>
            </a:r>
          </a:p>
          <a:p>
            <a:pPr algn="ctr">
              <a:lnSpc>
                <a:spcPts val="1995"/>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Freeform 2" id="2"/>
          <p:cNvSpPr/>
          <p:nvPr/>
        </p:nvSpPr>
        <p:spPr>
          <a:xfrm flipH="false" flipV="false" rot="0">
            <a:off x="3329667" y="3744801"/>
            <a:ext cx="11387864" cy="6396333"/>
          </a:xfrm>
          <a:custGeom>
            <a:avLst/>
            <a:gdLst/>
            <a:ahLst/>
            <a:cxnLst/>
            <a:rect r="r" b="b" t="t" l="l"/>
            <a:pathLst>
              <a:path h="6396333" w="11387864">
                <a:moveTo>
                  <a:pt x="0" y="0"/>
                </a:moveTo>
                <a:lnTo>
                  <a:pt x="11387864" y="0"/>
                </a:lnTo>
                <a:lnTo>
                  <a:pt x="11387864" y="6396333"/>
                </a:lnTo>
                <a:lnTo>
                  <a:pt x="0" y="6396333"/>
                </a:lnTo>
                <a:lnTo>
                  <a:pt x="0" y="0"/>
                </a:lnTo>
                <a:close/>
              </a:path>
            </a:pathLst>
          </a:custGeom>
          <a:blipFill>
            <a:blip r:embed="rId2"/>
            <a:stretch>
              <a:fillRect l="0" t="0" r="0" b="0"/>
            </a:stretch>
          </a:blipFill>
        </p:spPr>
      </p:sp>
      <p:sp>
        <p:nvSpPr>
          <p:cNvPr name="TextBox 3" id="3"/>
          <p:cNvSpPr txBox="true"/>
          <p:nvPr/>
        </p:nvSpPr>
        <p:spPr>
          <a:xfrm rot="0">
            <a:off x="5416553" y="2792700"/>
            <a:ext cx="7808389" cy="905688"/>
          </a:xfrm>
          <a:prstGeom prst="rect">
            <a:avLst/>
          </a:prstGeom>
        </p:spPr>
        <p:txBody>
          <a:bodyPr anchor="t" rtlCol="false" tIns="0" lIns="0" bIns="0" rIns="0">
            <a:spAutoFit/>
          </a:bodyPr>
          <a:lstStyle/>
          <a:p>
            <a:pPr algn="ctr" marL="0" indent="0" lvl="0">
              <a:lnSpc>
                <a:spcPts val="7158"/>
              </a:lnSpc>
              <a:spcBef>
                <a:spcPct val="0"/>
              </a:spcBef>
            </a:pPr>
            <a:r>
              <a:rPr lang="en-US" sz="5965">
                <a:solidFill>
                  <a:srgbClr val="F2F2F2"/>
                </a:solidFill>
                <a:latin typeface="Rufina Bold"/>
              </a:rPr>
              <a:t>Version2 of Multiple</a:t>
            </a:r>
          </a:p>
        </p:txBody>
      </p:sp>
      <p:sp>
        <p:nvSpPr>
          <p:cNvPr name="TextBox 4" id="4"/>
          <p:cNvSpPr txBox="true"/>
          <p:nvPr/>
        </p:nvSpPr>
        <p:spPr>
          <a:xfrm rot="0">
            <a:off x="2241887" y="719807"/>
            <a:ext cx="13165061" cy="1781389"/>
          </a:xfrm>
          <a:prstGeom prst="rect">
            <a:avLst/>
          </a:prstGeom>
        </p:spPr>
        <p:txBody>
          <a:bodyPr anchor="t" rtlCol="false" tIns="0" lIns="0" bIns="0" rIns="0">
            <a:spAutoFit/>
          </a:bodyPr>
          <a:lstStyle/>
          <a:p>
            <a:pPr algn="ctr" marL="0" indent="0" lvl="0">
              <a:lnSpc>
                <a:spcPts val="7001"/>
              </a:lnSpc>
              <a:spcBef>
                <a:spcPct val="0"/>
              </a:spcBef>
            </a:pPr>
            <a:r>
              <a:rPr lang="en-US" sz="5834">
                <a:solidFill>
                  <a:srgbClr val="A6C8E0"/>
                </a:solidFill>
                <a:latin typeface="Rufina Bold"/>
              </a:rPr>
              <a:t>Checking the Error Term of Multiple Linear Regression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00" r="0" b="12500"/>
          <a:stretch>
            <a:fillRect/>
          </a:stretch>
        </p:blipFill>
        <p:spPr>
          <a:xfrm flipH="false" flipV="false">
            <a:off x="0" y="0"/>
            <a:ext cx="18288000" cy="10287000"/>
          </a:xfrm>
          <a:prstGeom prst="rect">
            <a:avLst/>
          </a:prstGeom>
        </p:spPr>
      </p:pic>
      <p:sp>
        <p:nvSpPr>
          <p:cNvPr name="AutoShape 3" id="3"/>
          <p:cNvSpPr/>
          <p:nvPr/>
        </p:nvSpPr>
        <p:spPr>
          <a:xfrm rot="-5400000">
            <a:off x="-1252975" y="5129212"/>
            <a:ext cx="5263137" cy="0"/>
          </a:xfrm>
          <a:prstGeom prst="line">
            <a:avLst/>
          </a:prstGeom>
          <a:ln cap="rnd" w="28575">
            <a:solidFill>
              <a:srgbClr val="0366C2"/>
            </a:solidFill>
            <a:prstDash val="solid"/>
            <a:headEnd type="none" len="sm" w="sm"/>
            <a:tailEnd type="none" len="sm" w="sm"/>
          </a:ln>
        </p:spPr>
      </p:sp>
      <p:sp>
        <p:nvSpPr>
          <p:cNvPr name="TextBox 4" id="4"/>
          <p:cNvSpPr txBox="true"/>
          <p:nvPr/>
        </p:nvSpPr>
        <p:spPr>
          <a:xfrm rot="0">
            <a:off x="1921631" y="1747873"/>
            <a:ext cx="15467190" cy="9239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EFE457"/>
                </a:solidFill>
                <a:latin typeface="Rufina Bold"/>
              </a:rPr>
              <a:t>3rd Fitting </a:t>
            </a:r>
            <a:r>
              <a:rPr lang="en-US" sz="6000">
                <a:solidFill>
                  <a:srgbClr val="FFFFFF"/>
                </a:solidFill>
                <a:latin typeface="Rufina Bold"/>
              </a:rPr>
              <a:t>with Multiple Linear Regression</a:t>
            </a:r>
          </a:p>
        </p:txBody>
      </p:sp>
      <p:sp>
        <p:nvSpPr>
          <p:cNvPr name="TextBox 5" id="5"/>
          <p:cNvSpPr txBox="true"/>
          <p:nvPr/>
        </p:nvSpPr>
        <p:spPr>
          <a:xfrm rot="0">
            <a:off x="1921631" y="4208913"/>
            <a:ext cx="7968593" cy="1295400"/>
          </a:xfrm>
          <a:prstGeom prst="rect">
            <a:avLst/>
          </a:prstGeom>
        </p:spPr>
        <p:txBody>
          <a:bodyPr anchor="t" rtlCol="false" tIns="0" lIns="0" bIns="0" rIns="0">
            <a:spAutoFit/>
          </a:bodyPr>
          <a:lstStyle/>
          <a:p>
            <a:pPr algn="ctr" marL="922516" indent="-461258" lvl="1">
              <a:lnSpc>
                <a:spcPts val="5127"/>
              </a:lnSpc>
              <a:buFont typeface="Arial"/>
              <a:buChar char="•"/>
            </a:pPr>
            <a:r>
              <a:rPr lang="en-US" sz="4272">
                <a:solidFill>
                  <a:srgbClr val="FFFFFF"/>
                </a:solidFill>
                <a:latin typeface="Rufina"/>
              </a:rPr>
              <a:t>By</a:t>
            </a:r>
            <a:r>
              <a:rPr lang="en-US" sz="4272">
                <a:solidFill>
                  <a:srgbClr val="50D481"/>
                </a:solidFill>
                <a:latin typeface="Rufina"/>
              </a:rPr>
              <a:t> Backward &amp; Forward Selection</a:t>
            </a:r>
          </a:p>
        </p:txBody>
      </p:sp>
      <p:sp>
        <p:nvSpPr>
          <p:cNvPr name="TextBox 6" id="6"/>
          <p:cNvSpPr txBox="true"/>
          <p:nvPr/>
        </p:nvSpPr>
        <p:spPr>
          <a:xfrm rot="0">
            <a:off x="9655226" y="4208913"/>
            <a:ext cx="6874595" cy="6477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Model Fitting</a:t>
            </a:r>
          </a:p>
        </p:txBody>
      </p:sp>
      <p:sp>
        <p:nvSpPr>
          <p:cNvPr name="TextBox 7" id="7"/>
          <p:cNvSpPr txBox="true"/>
          <p:nvPr/>
        </p:nvSpPr>
        <p:spPr>
          <a:xfrm rot="0">
            <a:off x="7163798" y="6531076"/>
            <a:ext cx="2943915" cy="6477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Result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Freeform 2" id="2"/>
          <p:cNvSpPr/>
          <p:nvPr/>
        </p:nvSpPr>
        <p:spPr>
          <a:xfrm flipH="false" flipV="false" rot="0">
            <a:off x="9621017" y="2381223"/>
            <a:ext cx="7942605" cy="3878947"/>
          </a:xfrm>
          <a:custGeom>
            <a:avLst/>
            <a:gdLst/>
            <a:ahLst/>
            <a:cxnLst/>
            <a:rect r="r" b="b" t="t" l="l"/>
            <a:pathLst>
              <a:path h="3878947" w="7942605">
                <a:moveTo>
                  <a:pt x="0" y="0"/>
                </a:moveTo>
                <a:lnTo>
                  <a:pt x="7942605" y="0"/>
                </a:lnTo>
                <a:lnTo>
                  <a:pt x="7942605" y="3878946"/>
                </a:lnTo>
                <a:lnTo>
                  <a:pt x="0" y="3878946"/>
                </a:lnTo>
                <a:lnTo>
                  <a:pt x="0" y="0"/>
                </a:lnTo>
                <a:close/>
              </a:path>
            </a:pathLst>
          </a:custGeom>
          <a:blipFill>
            <a:blip r:embed="rId2"/>
            <a:stretch>
              <a:fillRect l="0" t="0" r="0" b="0"/>
            </a:stretch>
          </a:blipFill>
        </p:spPr>
      </p:sp>
      <p:sp>
        <p:nvSpPr>
          <p:cNvPr name="Freeform 3" id="3"/>
          <p:cNvSpPr/>
          <p:nvPr/>
        </p:nvSpPr>
        <p:spPr>
          <a:xfrm flipH="false" flipV="false" rot="0">
            <a:off x="3360169" y="6819056"/>
            <a:ext cx="11567662" cy="1576224"/>
          </a:xfrm>
          <a:custGeom>
            <a:avLst/>
            <a:gdLst/>
            <a:ahLst/>
            <a:cxnLst/>
            <a:rect r="r" b="b" t="t" l="l"/>
            <a:pathLst>
              <a:path h="1576224" w="11567662">
                <a:moveTo>
                  <a:pt x="0" y="0"/>
                </a:moveTo>
                <a:lnTo>
                  <a:pt x="11567662" y="0"/>
                </a:lnTo>
                <a:lnTo>
                  <a:pt x="11567662" y="1576224"/>
                </a:lnTo>
                <a:lnTo>
                  <a:pt x="0" y="1576224"/>
                </a:lnTo>
                <a:lnTo>
                  <a:pt x="0" y="0"/>
                </a:lnTo>
                <a:close/>
              </a:path>
            </a:pathLst>
          </a:custGeom>
          <a:blipFill>
            <a:blip r:embed="rId3"/>
            <a:stretch>
              <a:fillRect l="0" t="0" r="0" b="0"/>
            </a:stretch>
          </a:blipFill>
        </p:spPr>
      </p:sp>
      <p:sp>
        <p:nvSpPr>
          <p:cNvPr name="TextBox 4" id="4"/>
          <p:cNvSpPr txBox="true"/>
          <p:nvPr/>
        </p:nvSpPr>
        <p:spPr>
          <a:xfrm rot="0">
            <a:off x="1419465" y="2848655"/>
            <a:ext cx="7724535" cy="2944082"/>
          </a:xfrm>
          <a:prstGeom prst="rect">
            <a:avLst/>
          </a:prstGeom>
        </p:spPr>
        <p:txBody>
          <a:bodyPr anchor="t" rtlCol="false" tIns="0" lIns="0" bIns="0" rIns="0">
            <a:spAutoFit/>
          </a:bodyPr>
          <a:lstStyle/>
          <a:p>
            <a:pPr>
              <a:lnSpc>
                <a:spcPts val="7759"/>
              </a:lnSpc>
            </a:pPr>
            <a:r>
              <a:rPr lang="en-US" sz="6466">
                <a:solidFill>
                  <a:srgbClr val="F2F2F2"/>
                </a:solidFill>
                <a:latin typeface="Rufina"/>
              </a:rPr>
              <a:t>Backward Selection </a:t>
            </a:r>
          </a:p>
          <a:p>
            <a:pPr>
              <a:lnSpc>
                <a:spcPts val="7759"/>
              </a:lnSpc>
            </a:pPr>
            <a:r>
              <a:rPr lang="en-US" sz="6466">
                <a:solidFill>
                  <a:srgbClr val="F2F2F2"/>
                </a:solidFill>
                <a:latin typeface="Rufina"/>
              </a:rPr>
              <a:t>                &amp;</a:t>
            </a:r>
          </a:p>
          <a:p>
            <a:pPr algn="l" marL="0" indent="0" lvl="0">
              <a:lnSpc>
                <a:spcPts val="7759"/>
              </a:lnSpc>
              <a:spcBef>
                <a:spcPct val="0"/>
              </a:spcBef>
            </a:pPr>
            <a:r>
              <a:rPr lang="en-US" sz="6466">
                <a:solidFill>
                  <a:srgbClr val="F2F2F2"/>
                </a:solidFill>
                <a:latin typeface="Rufina"/>
              </a:rPr>
              <a:t>Forward Selection</a:t>
            </a:r>
          </a:p>
        </p:txBody>
      </p:sp>
      <p:sp>
        <p:nvSpPr>
          <p:cNvPr name="TextBox 5" id="5"/>
          <p:cNvSpPr txBox="true"/>
          <p:nvPr/>
        </p:nvSpPr>
        <p:spPr>
          <a:xfrm rot="0">
            <a:off x="2245855" y="661963"/>
            <a:ext cx="5239389" cy="981075"/>
          </a:xfrm>
          <a:prstGeom prst="rect">
            <a:avLst/>
          </a:prstGeom>
        </p:spPr>
        <p:txBody>
          <a:bodyPr anchor="t" rtlCol="false" tIns="0" lIns="0" bIns="0" rIns="0">
            <a:spAutoFit/>
          </a:bodyPr>
          <a:lstStyle/>
          <a:p>
            <a:pPr algn="l" marL="0" indent="0" lvl="0">
              <a:lnSpc>
                <a:spcPts val="7759"/>
              </a:lnSpc>
              <a:spcBef>
                <a:spcPct val="0"/>
              </a:spcBef>
            </a:pPr>
            <a:r>
              <a:rPr lang="en-US" sz="6466">
                <a:solidFill>
                  <a:srgbClr val="FFDE59"/>
                </a:solidFill>
                <a:latin typeface="Rufina"/>
              </a:rPr>
              <a:t>3rd Method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56476" y="294004"/>
            <a:ext cx="12649807" cy="9603908"/>
          </a:xfrm>
          <a:custGeom>
            <a:avLst/>
            <a:gdLst/>
            <a:ahLst/>
            <a:cxnLst/>
            <a:rect r="r" b="b" t="t" l="l"/>
            <a:pathLst>
              <a:path h="9603908" w="12649807">
                <a:moveTo>
                  <a:pt x="0" y="0"/>
                </a:moveTo>
                <a:lnTo>
                  <a:pt x="12649808" y="0"/>
                </a:lnTo>
                <a:lnTo>
                  <a:pt x="12649808" y="9603908"/>
                </a:lnTo>
                <a:lnTo>
                  <a:pt x="0" y="9603908"/>
                </a:lnTo>
                <a:lnTo>
                  <a:pt x="0" y="0"/>
                </a:lnTo>
                <a:close/>
              </a:path>
            </a:pathLst>
          </a:custGeom>
          <a:blipFill>
            <a:blip r:embed="rId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Freeform 2" id="2"/>
          <p:cNvSpPr/>
          <p:nvPr/>
        </p:nvSpPr>
        <p:spPr>
          <a:xfrm flipH="false" flipV="false" rot="0">
            <a:off x="702835" y="2314862"/>
            <a:ext cx="8441165" cy="6510084"/>
          </a:xfrm>
          <a:custGeom>
            <a:avLst/>
            <a:gdLst/>
            <a:ahLst/>
            <a:cxnLst/>
            <a:rect r="r" b="b" t="t" l="l"/>
            <a:pathLst>
              <a:path h="6510084" w="8441165">
                <a:moveTo>
                  <a:pt x="0" y="0"/>
                </a:moveTo>
                <a:lnTo>
                  <a:pt x="8441165" y="0"/>
                </a:lnTo>
                <a:lnTo>
                  <a:pt x="8441165" y="6510084"/>
                </a:lnTo>
                <a:lnTo>
                  <a:pt x="0" y="6510084"/>
                </a:lnTo>
                <a:lnTo>
                  <a:pt x="0" y="0"/>
                </a:lnTo>
                <a:close/>
              </a:path>
            </a:pathLst>
          </a:custGeom>
          <a:blipFill>
            <a:blip r:embed="rId2"/>
            <a:stretch>
              <a:fillRect l="0" t="0" r="0" b="0"/>
            </a:stretch>
          </a:blipFill>
        </p:spPr>
      </p:sp>
      <p:sp>
        <p:nvSpPr>
          <p:cNvPr name="Freeform 3" id="3"/>
          <p:cNvSpPr/>
          <p:nvPr/>
        </p:nvSpPr>
        <p:spPr>
          <a:xfrm flipH="false" flipV="false" rot="0">
            <a:off x="10119271" y="2363614"/>
            <a:ext cx="3024670" cy="3206290"/>
          </a:xfrm>
          <a:custGeom>
            <a:avLst/>
            <a:gdLst/>
            <a:ahLst/>
            <a:cxnLst/>
            <a:rect r="r" b="b" t="t" l="l"/>
            <a:pathLst>
              <a:path h="3206290" w="3024670">
                <a:moveTo>
                  <a:pt x="0" y="0"/>
                </a:moveTo>
                <a:lnTo>
                  <a:pt x="3024670" y="0"/>
                </a:lnTo>
                <a:lnTo>
                  <a:pt x="3024670" y="3206290"/>
                </a:lnTo>
                <a:lnTo>
                  <a:pt x="0" y="3206290"/>
                </a:lnTo>
                <a:lnTo>
                  <a:pt x="0" y="0"/>
                </a:lnTo>
                <a:close/>
              </a:path>
            </a:pathLst>
          </a:custGeom>
          <a:blipFill>
            <a:blip r:embed="rId3"/>
            <a:stretch>
              <a:fillRect l="0" t="0" r="0" b="0"/>
            </a:stretch>
          </a:blipFill>
        </p:spPr>
      </p:sp>
      <p:sp>
        <p:nvSpPr>
          <p:cNvPr name="Freeform 4" id="4"/>
          <p:cNvSpPr/>
          <p:nvPr/>
        </p:nvSpPr>
        <p:spPr>
          <a:xfrm flipH="false" flipV="false" rot="0">
            <a:off x="9736987" y="5895975"/>
            <a:ext cx="8098874" cy="2361028"/>
          </a:xfrm>
          <a:custGeom>
            <a:avLst/>
            <a:gdLst/>
            <a:ahLst/>
            <a:cxnLst/>
            <a:rect r="r" b="b" t="t" l="l"/>
            <a:pathLst>
              <a:path h="2361028" w="8098874">
                <a:moveTo>
                  <a:pt x="0" y="0"/>
                </a:moveTo>
                <a:lnTo>
                  <a:pt x="8098874" y="0"/>
                </a:lnTo>
                <a:lnTo>
                  <a:pt x="8098874" y="2361028"/>
                </a:lnTo>
                <a:lnTo>
                  <a:pt x="0" y="2361028"/>
                </a:lnTo>
                <a:lnTo>
                  <a:pt x="0" y="0"/>
                </a:lnTo>
                <a:close/>
              </a:path>
            </a:pathLst>
          </a:custGeom>
          <a:blipFill>
            <a:blip r:embed="rId4"/>
            <a:stretch>
              <a:fillRect l="0" t="0" r="0" b="0"/>
            </a:stretch>
          </a:blipFill>
        </p:spPr>
      </p:sp>
      <p:sp>
        <p:nvSpPr>
          <p:cNvPr name="TextBox 5" id="5"/>
          <p:cNvSpPr txBox="true"/>
          <p:nvPr/>
        </p:nvSpPr>
        <p:spPr>
          <a:xfrm rot="0">
            <a:off x="2989041" y="962025"/>
            <a:ext cx="11762919" cy="604311"/>
          </a:xfrm>
          <a:prstGeom prst="rect">
            <a:avLst/>
          </a:prstGeom>
        </p:spPr>
        <p:txBody>
          <a:bodyPr anchor="t" rtlCol="false" tIns="0" lIns="0" bIns="0" rIns="0">
            <a:spAutoFit/>
          </a:bodyPr>
          <a:lstStyle/>
          <a:p>
            <a:pPr algn="ctr">
              <a:lnSpc>
                <a:spcPts val="4919"/>
              </a:lnSpc>
            </a:pPr>
            <a:r>
              <a:rPr lang="en-US" sz="3564" spc="188">
                <a:solidFill>
                  <a:srgbClr val="EFE457"/>
                </a:solidFill>
                <a:latin typeface="Oswald Bold"/>
              </a:rPr>
              <a:t>MULTIPLE LINEAR REGRESSION</a:t>
            </a:r>
            <a:r>
              <a:rPr lang="en-US" sz="3564" spc="188">
                <a:solidFill>
                  <a:srgbClr val="60A158"/>
                </a:solidFill>
                <a:latin typeface="Oswald Bold"/>
              </a:rPr>
              <a:t> WITH 3RD METHOD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823603" y="1767873"/>
            <a:ext cx="11179504" cy="6720789"/>
          </a:xfrm>
          <a:custGeom>
            <a:avLst/>
            <a:gdLst/>
            <a:ahLst/>
            <a:cxnLst/>
            <a:rect r="r" b="b" t="t" l="l"/>
            <a:pathLst>
              <a:path h="6720789" w="11179504">
                <a:moveTo>
                  <a:pt x="0" y="0"/>
                </a:moveTo>
                <a:lnTo>
                  <a:pt x="11179504" y="0"/>
                </a:lnTo>
                <a:lnTo>
                  <a:pt x="11179504" y="6720788"/>
                </a:lnTo>
                <a:lnTo>
                  <a:pt x="0" y="6720788"/>
                </a:lnTo>
                <a:lnTo>
                  <a:pt x="0" y="0"/>
                </a:lnTo>
                <a:close/>
              </a:path>
            </a:pathLst>
          </a:custGeom>
          <a:blipFill>
            <a:blip r:embed="rId2"/>
            <a:stretch>
              <a:fillRect l="0" t="0" r="0" b="0"/>
            </a:stretch>
          </a:blipFill>
        </p:spPr>
      </p:sp>
      <p:sp>
        <p:nvSpPr>
          <p:cNvPr name="TextBox 3" id="3"/>
          <p:cNvSpPr txBox="true"/>
          <p:nvPr/>
        </p:nvSpPr>
        <p:spPr>
          <a:xfrm rot="0">
            <a:off x="1229225" y="227918"/>
            <a:ext cx="3999544" cy="907017"/>
          </a:xfrm>
          <a:prstGeom prst="rect">
            <a:avLst/>
          </a:prstGeom>
        </p:spPr>
        <p:txBody>
          <a:bodyPr anchor="t" rtlCol="false" tIns="0" lIns="0" bIns="0" rIns="0">
            <a:spAutoFit/>
          </a:bodyPr>
          <a:lstStyle/>
          <a:p>
            <a:pPr algn="ctr">
              <a:lnSpc>
                <a:spcPts val="7394"/>
              </a:lnSpc>
            </a:pPr>
            <a:r>
              <a:rPr lang="en-US" sz="5358" spc="283">
                <a:solidFill>
                  <a:srgbClr val="231F20"/>
                </a:solidFill>
                <a:latin typeface="Oswald Bold"/>
              </a:rPr>
              <a:t>RESULT </a:t>
            </a:r>
          </a:p>
        </p:txBody>
      </p:sp>
      <p:sp>
        <p:nvSpPr>
          <p:cNvPr name="TextBox 4" id="4"/>
          <p:cNvSpPr txBox="true"/>
          <p:nvPr/>
        </p:nvSpPr>
        <p:spPr>
          <a:xfrm rot="0">
            <a:off x="4715302" y="8750925"/>
            <a:ext cx="8369226" cy="1020842"/>
          </a:xfrm>
          <a:prstGeom prst="rect">
            <a:avLst/>
          </a:prstGeom>
        </p:spPr>
        <p:txBody>
          <a:bodyPr anchor="t" rtlCol="false" tIns="0" lIns="0" bIns="0" rIns="0">
            <a:spAutoFit/>
          </a:bodyPr>
          <a:lstStyle/>
          <a:p>
            <a:pPr algn="just">
              <a:lnSpc>
                <a:spcPts val="2774"/>
              </a:lnSpc>
            </a:pPr>
            <a:r>
              <a:rPr lang="en-US" sz="2010" spc="197">
                <a:solidFill>
                  <a:srgbClr val="231F20"/>
                </a:solidFill>
                <a:latin typeface="DM Sans"/>
              </a:rPr>
              <a:t>From the Multiple Linear Regression model, we know that being a smoker will cause a significant increase in beneficiary's charges than those who aren't.</a:t>
            </a:r>
          </a:p>
        </p:txBody>
      </p:sp>
      <p:sp>
        <p:nvSpPr>
          <p:cNvPr name="TextBox 5" id="5"/>
          <p:cNvSpPr txBox="true"/>
          <p:nvPr/>
        </p:nvSpPr>
        <p:spPr>
          <a:xfrm rot="0">
            <a:off x="3920569" y="392355"/>
            <a:ext cx="11762919" cy="606716"/>
          </a:xfrm>
          <a:prstGeom prst="rect">
            <a:avLst/>
          </a:prstGeom>
        </p:spPr>
        <p:txBody>
          <a:bodyPr anchor="t" rtlCol="false" tIns="0" lIns="0" bIns="0" rIns="0">
            <a:spAutoFit/>
          </a:bodyPr>
          <a:lstStyle/>
          <a:p>
            <a:pPr algn="ctr">
              <a:lnSpc>
                <a:spcPts val="4919"/>
              </a:lnSpc>
            </a:pPr>
            <a:r>
              <a:rPr lang="en-US" sz="3564" spc="188">
                <a:solidFill>
                  <a:srgbClr val="60A158"/>
                </a:solidFill>
                <a:latin typeface="Oswald Bold"/>
              </a:rPr>
              <a:t>MULTIPLE LINEAR REGRESSION WITH 3RD METHOD</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676A6C"/>
        </a:solidFill>
      </p:bgPr>
    </p:bg>
    <p:spTree>
      <p:nvGrpSpPr>
        <p:cNvPr id="1" name=""/>
        <p:cNvGrpSpPr/>
        <p:nvPr/>
      </p:nvGrpSpPr>
      <p:grpSpPr>
        <a:xfrm>
          <a:off x="0" y="0"/>
          <a:ext cx="0" cy="0"/>
          <a:chOff x="0" y="0"/>
          <a:chExt cx="0" cy="0"/>
        </a:xfrm>
      </p:grpSpPr>
      <p:sp>
        <p:nvSpPr>
          <p:cNvPr name="Freeform 2" id="2"/>
          <p:cNvSpPr/>
          <p:nvPr/>
        </p:nvSpPr>
        <p:spPr>
          <a:xfrm flipH="false" flipV="false" rot="0">
            <a:off x="2475175" y="3850974"/>
            <a:ext cx="11939731" cy="6436026"/>
          </a:xfrm>
          <a:custGeom>
            <a:avLst/>
            <a:gdLst/>
            <a:ahLst/>
            <a:cxnLst/>
            <a:rect r="r" b="b" t="t" l="l"/>
            <a:pathLst>
              <a:path h="6436026" w="11939731">
                <a:moveTo>
                  <a:pt x="0" y="0"/>
                </a:moveTo>
                <a:lnTo>
                  <a:pt x="11939730" y="0"/>
                </a:lnTo>
                <a:lnTo>
                  <a:pt x="11939730" y="6436026"/>
                </a:lnTo>
                <a:lnTo>
                  <a:pt x="0" y="6436026"/>
                </a:lnTo>
                <a:lnTo>
                  <a:pt x="0" y="0"/>
                </a:lnTo>
                <a:close/>
              </a:path>
            </a:pathLst>
          </a:custGeom>
          <a:blipFill>
            <a:blip r:embed="rId2"/>
            <a:stretch>
              <a:fillRect l="0" t="0" r="0" b="0"/>
            </a:stretch>
          </a:blipFill>
        </p:spPr>
      </p:sp>
      <p:sp>
        <p:nvSpPr>
          <p:cNvPr name="TextBox 3" id="3"/>
          <p:cNvSpPr txBox="true"/>
          <p:nvPr/>
        </p:nvSpPr>
        <p:spPr>
          <a:xfrm rot="0">
            <a:off x="4772022" y="2723711"/>
            <a:ext cx="7800277" cy="904748"/>
          </a:xfrm>
          <a:prstGeom prst="rect">
            <a:avLst/>
          </a:prstGeom>
        </p:spPr>
        <p:txBody>
          <a:bodyPr anchor="t" rtlCol="false" tIns="0" lIns="0" bIns="0" rIns="0">
            <a:spAutoFit/>
          </a:bodyPr>
          <a:lstStyle/>
          <a:p>
            <a:pPr algn="ctr" marL="0" indent="0" lvl="0">
              <a:lnSpc>
                <a:spcPts val="7150"/>
              </a:lnSpc>
              <a:spcBef>
                <a:spcPct val="0"/>
              </a:spcBef>
            </a:pPr>
            <a:r>
              <a:rPr lang="en-US" sz="5958">
                <a:solidFill>
                  <a:srgbClr val="F2F2F2"/>
                </a:solidFill>
                <a:latin typeface="Rufina Bold"/>
              </a:rPr>
              <a:t>Version3 of Multiple</a:t>
            </a:r>
          </a:p>
        </p:txBody>
      </p:sp>
      <p:sp>
        <p:nvSpPr>
          <p:cNvPr name="TextBox 4" id="4"/>
          <p:cNvSpPr txBox="true"/>
          <p:nvPr/>
        </p:nvSpPr>
        <p:spPr>
          <a:xfrm rot="0">
            <a:off x="2241887" y="719807"/>
            <a:ext cx="13165061" cy="1781389"/>
          </a:xfrm>
          <a:prstGeom prst="rect">
            <a:avLst/>
          </a:prstGeom>
        </p:spPr>
        <p:txBody>
          <a:bodyPr anchor="t" rtlCol="false" tIns="0" lIns="0" bIns="0" rIns="0">
            <a:spAutoFit/>
          </a:bodyPr>
          <a:lstStyle/>
          <a:p>
            <a:pPr algn="ctr" marL="0" indent="0" lvl="0">
              <a:lnSpc>
                <a:spcPts val="7001"/>
              </a:lnSpc>
              <a:spcBef>
                <a:spcPct val="0"/>
              </a:spcBef>
            </a:pPr>
            <a:r>
              <a:rPr lang="en-US" sz="5834">
                <a:solidFill>
                  <a:srgbClr val="60A158"/>
                </a:solidFill>
                <a:latin typeface="Rufina Bold"/>
              </a:rPr>
              <a:t>Checking the Error Term of Multiple Linear Regression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2766907" y="6711353"/>
            <a:ext cx="6633326" cy="3575647"/>
          </a:xfrm>
          <a:custGeom>
            <a:avLst/>
            <a:gdLst/>
            <a:ahLst/>
            <a:cxnLst/>
            <a:rect r="r" b="b" t="t" l="l"/>
            <a:pathLst>
              <a:path h="3575647" w="6633326">
                <a:moveTo>
                  <a:pt x="0" y="0"/>
                </a:moveTo>
                <a:lnTo>
                  <a:pt x="6633326" y="0"/>
                </a:lnTo>
                <a:lnTo>
                  <a:pt x="6633326" y="3575647"/>
                </a:lnTo>
                <a:lnTo>
                  <a:pt x="0" y="3575647"/>
                </a:lnTo>
                <a:lnTo>
                  <a:pt x="0" y="0"/>
                </a:lnTo>
                <a:close/>
              </a:path>
            </a:pathLst>
          </a:custGeom>
          <a:blipFill>
            <a:blip r:embed="rId2"/>
            <a:stretch>
              <a:fillRect l="0" t="0" r="0" b="0"/>
            </a:stretch>
          </a:blipFill>
        </p:spPr>
      </p:sp>
      <p:sp>
        <p:nvSpPr>
          <p:cNvPr name="Freeform 3" id="3"/>
          <p:cNvSpPr/>
          <p:nvPr/>
        </p:nvSpPr>
        <p:spPr>
          <a:xfrm flipH="false" flipV="false" rot="0">
            <a:off x="10021288" y="6737097"/>
            <a:ext cx="6320154" cy="3549903"/>
          </a:xfrm>
          <a:custGeom>
            <a:avLst/>
            <a:gdLst/>
            <a:ahLst/>
            <a:cxnLst/>
            <a:rect r="r" b="b" t="t" l="l"/>
            <a:pathLst>
              <a:path h="3549903" w="6320154">
                <a:moveTo>
                  <a:pt x="0" y="0"/>
                </a:moveTo>
                <a:lnTo>
                  <a:pt x="6320153" y="0"/>
                </a:lnTo>
                <a:lnTo>
                  <a:pt x="6320153" y="3549903"/>
                </a:lnTo>
                <a:lnTo>
                  <a:pt x="0" y="3549903"/>
                </a:lnTo>
                <a:lnTo>
                  <a:pt x="0" y="0"/>
                </a:lnTo>
                <a:close/>
              </a:path>
            </a:pathLst>
          </a:custGeom>
          <a:blipFill>
            <a:blip r:embed="rId3"/>
            <a:stretch>
              <a:fillRect l="0" t="0" r="0" b="0"/>
            </a:stretch>
          </a:blipFill>
        </p:spPr>
      </p:sp>
      <p:sp>
        <p:nvSpPr>
          <p:cNvPr name="Freeform 4" id="4"/>
          <p:cNvSpPr/>
          <p:nvPr/>
        </p:nvSpPr>
        <p:spPr>
          <a:xfrm flipH="false" flipV="false" rot="0">
            <a:off x="6285736" y="2142176"/>
            <a:ext cx="6536877" cy="3520278"/>
          </a:xfrm>
          <a:custGeom>
            <a:avLst/>
            <a:gdLst/>
            <a:ahLst/>
            <a:cxnLst/>
            <a:rect r="r" b="b" t="t" l="l"/>
            <a:pathLst>
              <a:path h="3520278" w="6536877">
                <a:moveTo>
                  <a:pt x="0" y="0"/>
                </a:moveTo>
                <a:lnTo>
                  <a:pt x="6536877" y="0"/>
                </a:lnTo>
                <a:lnTo>
                  <a:pt x="6536877" y="3520278"/>
                </a:lnTo>
                <a:lnTo>
                  <a:pt x="0" y="3520278"/>
                </a:lnTo>
                <a:lnTo>
                  <a:pt x="0" y="0"/>
                </a:lnTo>
                <a:close/>
              </a:path>
            </a:pathLst>
          </a:custGeom>
          <a:blipFill>
            <a:blip r:embed="rId4"/>
            <a:stretch>
              <a:fillRect l="0" t="0" r="0" b="0"/>
            </a:stretch>
          </a:blipFill>
        </p:spPr>
      </p:sp>
      <p:sp>
        <p:nvSpPr>
          <p:cNvPr name="TextBox 5" id="5"/>
          <p:cNvSpPr txBox="true"/>
          <p:nvPr/>
        </p:nvSpPr>
        <p:spPr>
          <a:xfrm rot="0">
            <a:off x="5702752" y="220749"/>
            <a:ext cx="7643527" cy="1028730"/>
          </a:xfrm>
          <a:prstGeom prst="rect">
            <a:avLst/>
          </a:prstGeom>
        </p:spPr>
        <p:txBody>
          <a:bodyPr anchor="t" rtlCol="false" tIns="0" lIns="0" bIns="0" rIns="0">
            <a:spAutoFit/>
          </a:bodyPr>
          <a:lstStyle/>
          <a:p>
            <a:pPr algn="ctr" marL="0" indent="0" lvl="0">
              <a:lnSpc>
                <a:spcPts val="4065"/>
              </a:lnSpc>
              <a:spcBef>
                <a:spcPct val="0"/>
              </a:spcBef>
            </a:pPr>
            <a:r>
              <a:rPr lang="en-US" sz="3387">
                <a:solidFill>
                  <a:srgbClr val="FFFFFF"/>
                </a:solidFill>
                <a:latin typeface="Rufina Bold"/>
              </a:rPr>
              <a:t>Compare the Error Term of Multiple Linear Regression </a:t>
            </a:r>
          </a:p>
        </p:txBody>
      </p:sp>
      <p:sp>
        <p:nvSpPr>
          <p:cNvPr name="TextBox 6" id="6"/>
          <p:cNvSpPr txBox="true"/>
          <p:nvPr/>
        </p:nvSpPr>
        <p:spPr>
          <a:xfrm rot="0">
            <a:off x="11179489" y="6208691"/>
            <a:ext cx="4333580" cy="502648"/>
          </a:xfrm>
          <a:prstGeom prst="rect">
            <a:avLst/>
          </a:prstGeom>
        </p:spPr>
        <p:txBody>
          <a:bodyPr anchor="t" rtlCol="false" tIns="0" lIns="0" bIns="0" rIns="0">
            <a:spAutoFit/>
          </a:bodyPr>
          <a:lstStyle/>
          <a:p>
            <a:pPr algn="ctr" marL="0" indent="0" lvl="0">
              <a:lnSpc>
                <a:spcPts val="3972"/>
              </a:lnSpc>
              <a:spcBef>
                <a:spcPct val="0"/>
              </a:spcBef>
            </a:pPr>
            <a:r>
              <a:rPr lang="en-US" sz="3310">
                <a:solidFill>
                  <a:srgbClr val="A6C8E0"/>
                </a:solidFill>
                <a:latin typeface="Rufina Bold"/>
              </a:rPr>
              <a:t>Version2 of Multiple</a:t>
            </a:r>
          </a:p>
        </p:txBody>
      </p:sp>
      <p:sp>
        <p:nvSpPr>
          <p:cNvPr name="TextBox 7" id="7"/>
          <p:cNvSpPr txBox="true"/>
          <p:nvPr/>
        </p:nvSpPr>
        <p:spPr>
          <a:xfrm rot="0">
            <a:off x="4042961" y="6208691"/>
            <a:ext cx="4333580" cy="502648"/>
          </a:xfrm>
          <a:prstGeom prst="rect">
            <a:avLst/>
          </a:prstGeom>
        </p:spPr>
        <p:txBody>
          <a:bodyPr anchor="t" rtlCol="false" tIns="0" lIns="0" bIns="0" rIns="0">
            <a:spAutoFit/>
          </a:bodyPr>
          <a:lstStyle/>
          <a:p>
            <a:pPr algn="ctr" marL="0" indent="0" lvl="0">
              <a:lnSpc>
                <a:spcPts val="3972"/>
              </a:lnSpc>
              <a:spcBef>
                <a:spcPct val="0"/>
              </a:spcBef>
            </a:pPr>
            <a:r>
              <a:rPr lang="en-US" sz="3310">
                <a:solidFill>
                  <a:srgbClr val="A6C8E0"/>
                </a:solidFill>
                <a:latin typeface="Rufina Bold"/>
              </a:rPr>
              <a:t>Version3 of Multiple</a:t>
            </a:r>
          </a:p>
        </p:txBody>
      </p:sp>
      <p:sp>
        <p:nvSpPr>
          <p:cNvPr name="TextBox 8" id="8"/>
          <p:cNvSpPr txBox="true"/>
          <p:nvPr/>
        </p:nvSpPr>
        <p:spPr>
          <a:xfrm rot="0">
            <a:off x="7233443" y="1639528"/>
            <a:ext cx="4333580" cy="502648"/>
          </a:xfrm>
          <a:prstGeom prst="rect">
            <a:avLst/>
          </a:prstGeom>
        </p:spPr>
        <p:txBody>
          <a:bodyPr anchor="t" rtlCol="false" tIns="0" lIns="0" bIns="0" rIns="0">
            <a:spAutoFit/>
          </a:bodyPr>
          <a:lstStyle/>
          <a:p>
            <a:pPr algn="ctr" marL="0" indent="0" lvl="0">
              <a:lnSpc>
                <a:spcPts val="3972"/>
              </a:lnSpc>
              <a:spcBef>
                <a:spcPct val="0"/>
              </a:spcBef>
            </a:pPr>
            <a:r>
              <a:rPr lang="en-US" sz="3310">
                <a:solidFill>
                  <a:srgbClr val="A6C8E0"/>
                </a:solidFill>
                <a:latin typeface="Rufina Bold"/>
              </a:rPr>
              <a:t>Version1 of Multiple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564813" y="2358143"/>
            <a:ext cx="11498784" cy="7306311"/>
          </a:xfrm>
          <a:prstGeom prst="rect">
            <a:avLst/>
          </a:prstGeom>
        </p:spPr>
        <p:txBody>
          <a:bodyPr anchor="t" rtlCol="false" tIns="0" lIns="0" bIns="0" rIns="0">
            <a:spAutoFit/>
          </a:bodyPr>
          <a:lstStyle/>
          <a:p>
            <a:pPr algn="l" marL="561341" indent="-280670" lvl="1">
              <a:lnSpc>
                <a:spcPts val="3640"/>
              </a:lnSpc>
              <a:spcBef>
                <a:spcPct val="0"/>
              </a:spcBef>
              <a:buFont typeface="Arial"/>
              <a:buChar char="•"/>
            </a:pPr>
            <a:r>
              <a:rPr lang="en-US" sz="2600" u="none">
                <a:solidFill>
                  <a:srgbClr val="231F20"/>
                </a:solidFill>
                <a:latin typeface="Canva Sans Bold"/>
              </a:rPr>
              <a:t>Based on EDA and statistical evidence it can be seen that customer who smoke or have higher BMI have more higher claims. We can encourage customers to quit smoking by providing them incentive points for talking to life coach, get help for improving lifestyle habits, Quit Tobacco- 28 day program. Give gift cards when customer accumulates specific number of points.</a:t>
            </a:r>
          </a:p>
          <a:p>
            <a:pPr algn="l">
              <a:lnSpc>
                <a:spcPts val="3640"/>
              </a:lnSpc>
              <a:spcBef>
                <a:spcPct val="0"/>
              </a:spcBef>
            </a:pPr>
          </a:p>
          <a:p>
            <a:pPr algn="l" marL="561341" indent="-280670" lvl="1">
              <a:lnSpc>
                <a:spcPts val="3640"/>
              </a:lnSpc>
              <a:spcBef>
                <a:spcPct val="0"/>
              </a:spcBef>
              <a:buFont typeface="Arial"/>
              <a:buChar char="•"/>
            </a:pPr>
            <a:r>
              <a:rPr lang="en-US" sz="2600" u="none">
                <a:solidFill>
                  <a:srgbClr val="231F20"/>
                </a:solidFill>
                <a:latin typeface="Canva Sans Bold"/>
              </a:rPr>
              <a:t>We can have Active wellness programs which can help up reduce claims related to BMI.</a:t>
            </a:r>
          </a:p>
          <a:p>
            <a:pPr algn="l">
              <a:lnSpc>
                <a:spcPts val="3640"/>
              </a:lnSpc>
              <a:spcBef>
                <a:spcPct val="0"/>
              </a:spcBef>
            </a:pPr>
          </a:p>
          <a:p>
            <a:pPr algn="l" marL="561341" indent="-280670" lvl="1">
              <a:lnSpc>
                <a:spcPts val="3640"/>
              </a:lnSpc>
              <a:spcBef>
                <a:spcPct val="0"/>
              </a:spcBef>
              <a:buFont typeface="Arial"/>
              <a:buChar char="•"/>
            </a:pPr>
            <a:r>
              <a:rPr lang="en-US" sz="2600" u="none">
                <a:solidFill>
                  <a:srgbClr val="231F20"/>
                </a:solidFill>
                <a:latin typeface="Canva Sans Bold"/>
              </a:rPr>
              <a:t>High BMI is primarily because of unhealthy life choices. We can provide customers with Diet plans and wellness health coaches which can help them to make right choices.</a:t>
            </a:r>
          </a:p>
          <a:p>
            <a:pPr algn="l">
              <a:lnSpc>
                <a:spcPts val="3640"/>
              </a:lnSpc>
              <a:spcBef>
                <a:spcPct val="0"/>
              </a:spcBef>
            </a:pPr>
          </a:p>
          <a:p>
            <a:pPr algn="l" marL="561341" indent="-280670" lvl="1">
              <a:lnSpc>
                <a:spcPts val="3640"/>
              </a:lnSpc>
              <a:spcBef>
                <a:spcPct val="0"/>
              </a:spcBef>
              <a:buFont typeface="Arial"/>
              <a:buChar char="•"/>
            </a:pPr>
            <a:r>
              <a:rPr lang="en-US" sz="2600" u="none">
                <a:solidFill>
                  <a:srgbClr val="231F20"/>
                </a:solidFill>
                <a:latin typeface="Canva Sans Bold"/>
              </a:rPr>
              <a:t>Provide discount coupons for Gym or fitness devices encouraging customers to exercis</a:t>
            </a:r>
          </a:p>
        </p:txBody>
      </p:sp>
      <p:sp>
        <p:nvSpPr>
          <p:cNvPr name="Freeform 3" id="3"/>
          <p:cNvSpPr/>
          <p:nvPr/>
        </p:nvSpPr>
        <p:spPr>
          <a:xfrm flipH="false" flipV="false" rot="0">
            <a:off x="1843080" y="2057400"/>
            <a:ext cx="4721733" cy="8229600"/>
          </a:xfrm>
          <a:custGeom>
            <a:avLst/>
            <a:gdLst/>
            <a:ahLst/>
            <a:cxnLst/>
            <a:rect r="r" b="b" t="t" l="l"/>
            <a:pathLst>
              <a:path h="8229600" w="4721733">
                <a:moveTo>
                  <a:pt x="0" y="0"/>
                </a:moveTo>
                <a:lnTo>
                  <a:pt x="4721733" y="0"/>
                </a:lnTo>
                <a:lnTo>
                  <a:pt x="4721733" y="8229600"/>
                </a:lnTo>
                <a:lnTo>
                  <a:pt x="0" y="8229600"/>
                </a:lnTo>
                <a:lnTo>
                  <a:pt x="0" y="0"/>
                </a:lnTo>
                <a:close/>
              </a:path>
            </a:pathLst>
          </a:custGeom>
          <a:blipFill>
            <a:blip r:embed="rId2"/>
            <a:stretch>
              <a:fillRect l="0" t="0" r="0" b="0"/>
            </a:stretch>
          </a:blipFill>
        </p:spPr>
      </p:sp>
      <p:sp>
        <p:nvSpPr>
          <p:cNvPr name="TextBox 4" id="4"/>
          <p:cNvSpPr txBox="true"/>
          <p:nvPr/>
        </p:nvSpPr>
        <p:spPr>
          <a:xfrm rot="0">
            <a:off x="6573920" y="809510"/>
            <a:ext cx="5740344" cy="887095"/>
          </a:xfrm>
          <a:prstGeom prst="rect">
            <a:avLst/>
          </a:prstGeom>
        </p:spPr>
        <p:txBody>
          <a:bodyPr anchor="t" rtlCol="false" tIns="0" lIns="0" bIns="0" rIns="0">
            <a:spAutoFit/>
          </a:bodyPr>
          <a:lstStyle/>
          <a:p>
            <a:pPr algn="ctr">
              <a:lnSpc>
                <a:spcPts val="7279"/>
              </a:lnSpc>
            </a:pPr>
            <a:r>
              <a:rPr lang="en-US" sz="5199">
                <a:solidFill>
                  <a:srgbClr val="356C6F"/>
                </a:solidFill>
                <a:latin typeface="Canva Sans Bold"/>
              </a:rPr>
              <a:t>Recommendation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781282" y="1300682"/>
            <a:ext cx="5184648" cy="8229600"/>
          </a:xfrm>
          <a:custGeom>
            <a:avLst/>
            <a:gdLst/>
            <a:ahLst/>
            <a:cxnLst/>
            <a:rect r="r" b="b" t="t" l="l"/>
            <a:pathLst>
              <a:path h="8229600" w="5184648">
                <a:moveTo>
                  <a:pt x="0" y="0"/>
                </a:moveTo>
                <a:lnTo>
                  <a:pt x="5184648" y="0"/>
                </a:lnTo>
                <a:lnTo>
                  <a:pt x="5184648" y="8229600"/>
                </a:lnTo>
                <a:lnTo>
                  <a:pt x="0" y="8229600"/>
                </a:lnTo>
                <a:lnTo>
                  <a:pt x="0" y="0"/>
                </a:lnTo>
                <a:close/>
              </a:path>
            </a:pathLst>
          </a:custGeom>
          <a:blipFill>
            <a:blip r:embed="rId2"/>
            <a:stretch>
              <a:fillRect l="0" t="0" r="0" b="0"/>
            </a:stretch>
          </a:blipFill>
        </p:spPr>
      </p:sp>
      <p:sp>
        <p:nvSpPr>
          <p:cNvPr name="TextBox 3" id="3"/>
          <p:cNvSpPr txBox="true"/>
          <p:nvPr/>
        </p:nvSpPr>
        <p:spPr>
          <a:xfrm rot="0">
            <a:off x="2322070" y="2659781"/>
            <a:ext cx="8459213" cy="3714120"/>
          </a:xfrm>
          <a:prstGeom prst="rect">
            <a:avLst/>
          </a:prstGeom>
        </p:spPr>
        <p:txBody>
          <a:bodyPr anchor="t" rtlCol="false" tIns="0" lIns="0" bIns="0" rIns="0">
            <a:spAutoFit/>
          </a:bodyPr>
          <a:lstStyle/>
          <a:p>
            <a:pPr marL="653053" indent="-326527" lvl="1">
              <a:lnSpc>
                <a:spcPts val="4234"/>
              </a:lnSpc>
              <a:buFont typeface="Arial"/>
              <a:buChar char="•"/>
            </a:pPr>
            <a:r>
              <a:rPr lang="en-US" sz="3024">
                <a:solidFill>
                  <a:srgbClr val="231F20"/>
                </a:solidFill>
                <a:latin typeface="Canva Sans Bold"/>
              </a:rPr>
              <a:t>This project is a significant aspect of human life and are influenced by various factors such as lifestyle choices</a:t>
            </a:r>
          </a:p>
          <a:p>
            <a:pPr>
              <a:lnSpc>
                <a:spcPts val="4234"/>
              </a:lnSpc>
            </a:pPr>
          </a:p>
          <a:p>
            <a:pPr algn="l" marL="653053" indent="-326527" lvl="1">
              <a:lnSpc>
                <a:spcPts val="4234"/>
              </a:lnSpc>
              <a:buFont typeface="Arial"/>
              <a:buChar char="•"/>
            </a:pPr>
            <a:r>
              <a:rPr lang="en-US" sz="3024">
                <a:solidFill>
                  <a:srgbClr val="231F20"/>
                </a:solidFill>
                <a:latin typeface="Canva Sans Bold"/>
              </a:rPr>
              <a:t>Our project help insurance companies can have a better estimate the average medical care expenses</a:t>
            </a:r>
          </a:p>
        </p:txBody>
      </p:sp>
      <p:sp>
        <p:nvSpPr>
          <p:cNvPr name="TextBox 4" id="4"/>
          <p:cNvSpPr txBox="true"/>
          <p:nvPr/>
        </p:nvSpPr>
        <p:spPr>
          <a:xfrm rot="0">
            <a:off x="6551676" y="933450"/>
            <a:ext cx="3624433" cy="887095"/>
          </a:xfrm>
          <a:prstGeom prst="rect">
            <a:avLst/>
          </a:prstGeom>
        </p:spPr>
        <p:txBody>
          <a:bodyPr anchor="t" rtlCol="false" tIns="0" lIns="0" bIns="0" rIns="0">
            <a:spAutoFit/>
          </a:bodyPr>
          <a:lstStyle/>
          <a:p>
            <a:pPr algn="ctr">
              <a:lnSpc>
                <a:spcPts val="7279"/>
              </a:lnSpc>
            </a:pPr>
            <a:r>
              <a:rPr lang="en-US" sz="5199">
                <a:solidFill>
                  <a:srgbClr val="356C6F"/>
                </a:solidFill>
                <a:latin typeface="Canva Sans Bold"/>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87639" y="2901342"/>
            <a:ext cx="9535437" cy="6356958"/>
          </a:xfrm>
          <a:custGeom>
            <a:avLst/>
            <a:gdLst/>
            <a:ahLst/>
            <a:cxnLst/>
            <a:rect r="r" b="b" t="t" l="l"/>
            <a:pathLst>
              <a:path h="6356958" w="9535437">
                <a:moveTo>
                  <a:pt x="0" y="0"/>
                </a:moveTo>
                <a:lnTo>
                  <a:pt x="9535437" y="0"/>
                </a:lnTo>
                <a:lnTo>
                  <a:pt x="9535437" y="6356958"/>
                </a:lnTo>
                <a:lnTo>
                  <a:pt x="0" y="6356958"/>
                </a:lnTo>
                <a:lnTo>
                  <a:pt x="0" y="0"/>
                </a:lnTo>
                <a:close/>
              </a:path>
            </a:pathLst>
          </a:custGeom>
          <a:blipFill>
            <a:blip r:embed="rId2"/>
            <a:stretch>
              <a:fillRect l="0" t="0" r="0" b="0"/>
            </a:stretch>
          </a:blipFill>
        </p:spPr>
      </p:sp>
      <p:sp>
        <p:nvSpPr>
          <p:cNvPr name="TextBox 3" id="3"/>
          <p:cNvSpPr txBox="true"/>
          <p:nvPr/>
        </p:nvSpPr>
        <p:spPr>
          <a:xfrm rot="0">
            <a:off x="2399064" y="885825"/>
            <a:ext cx="9486493" cy="1393009"/>
          </a:xfrm>
          <a:prstGeom prst="rect">
            <a:avLst/>
          </a:prstGeom>
        </p:spPr>
        <p:txBody>
          <a:bodyPr anchor="t" rtlCol="false" tIns="0" lIns="0" bIns="0" rIns="0">
            <a:spAutoFit/>
          </a:bodyPr>
          <a:lstStyle/>
          <a:p>
            <a:pPr>
              <a:lnSpc>
                <a:spcPts val="11367"/>
              </a:lnSpc>
            </a:pPr>
            <a:r>
              <a:rPr lang="en-US" sz="8237" spc="807">
                <a:solidFill>
                  <a:srgbClr val="231F20"/>
                </a:solidFill>
                <a:latin typeface="Oswald Bold"/>
              </a:rPr>
              <a:t>PROJECT SCOPING</a:t>
            </a:r>
          </a:p>
        </p:txBody>
      </p:sp>
      <p:sp>
        <p:nvSpPr>
          <p:cNvPr name="TextBox 4" id="4"/>
          <p:cNvSpPr txBox="true"/>
          <p:nvPr/>
        </p:nvSpPr>
        <p:spPr>
          <a:xfrm rot="0">
            <a:off x="502513" y="3003698"/>
            <a:ext cx="7536842" cy="5953989"/>
          </a:xfrm>
          <a:prstGeom prst="rect">
            <a:avLst/>
          </a:prstGeom>
        </p:spPr>
        <p:txBody>
          <a:bodyPr anchor="t" rtlCol="false" tIns="0" lIns="0" bIns="0" rIns="0">
            <a:spAutoFit/>
          </a:bodyPr>
          <a:lstStyle/>
          <a:p>
            <a:pPr algn="just">
              <a:lnSpc>
                <a:spcPts val="2828"/>
              </a:lnSpc>
            </a:pPr>
            <a:r>
              <a:rPr lang="en-US" sz="2049" spc="200">
                <a:solidFill>
                  <a:srgbClr val="231F20"/>
                </a:solidFill>
                <a:latin typeface="DM Sans"/>
              </a:rPr>
              <a:t>Medical expenses is one of the major expenses in a human life. It's a common that one life style and various physical parameters dictates diseases. According various studies, major factors that contribute to higher expenses in personal medical care include smoking, age, BMI, children, region, charges, sex.</a:t>
            </a:r>
          </a:p>
          <a:p>
            <a:pPr algn="just">
              <a:lnSpc>
                <a:spcPts val="2828"/>
              </a:lnSpc>
            </a:pPr>
          </a:p>
          <a:p>
            <a:pPr algn="just" marL="0" indent="0" lvl="0">
              <a:lnSpc>
                <a:spcPts val="2828"/>
              </a:lnSpc>
              <a:spcBef>
                <a:spcPct val="0"/>
              </a:spcBef>
            </a:pPr>
            <a:r>
              <a:rPr lang="en-US" sz="2049" spc="200">
                <a:solidFill>
                  <a:srgbClr val="231F20"/>
                </a:solidFill>
                <a:latin typeface="DM Sans"/>
              </a:rPr>
              <a:t>The goal of this project, to help insurance companies to set insurance premiums that are fair and profitable. By understanding the trends in the population segments, insurance companies can better estimate the average medical care expenses for each segment. This information can then be used to set premiums that are fair to all segments and that are also profitable for the insurance company.</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171717"/>
        </a:solidFill>
      </p:bgPr>
    </p:bg>
    <p:spTree>
      <p:nvGrpSpPr>
        <p:cNvPr id="1" name=""/>
        <p:cNvGrpSpPr/>
        <p:nvPr/>
      </p:nvGrpSpPr>
      <p:grpSpPr>
        <a:xfrm>
          <a:off x="0" y="0"/>
          <a:ext cx="0" cy="0"/>
          <a:chOff x="0" y="0"/>
          <a:chExt cx="0" cy="0"/>
        </a:xfrm>
      </p:grpSpPr>
      <p:sp>
        <p:nvSpPr>
          <p:cNvPr name="TextBox 2" id="2"/>
          <p:cNvSpPr txBox="true"/>
          <p:nvPr/>
        </p:nvSpPr>
        <p:spPr>
          <a:xfrm rot="0">
            <a:off x="2490458" y="3305175"/>
            <a:ext cx="12625184" cy="3667125"/>
          </a:xfrm>
          <a:prstGeom prst="rect">
            <a:avLst/>
          </a:prstGeom>
        </p:spPr>
        <p:txBody>
          <a:bodyPr anchor="t" rtlCol="false" tIns="0" lIns="0" bIns="0" rIns="0">
            <a:spAutoFit/>
          </a:bodyPr>
          <a:lstStyle/>
          <a:p>
            <a:pPr algn="l" marL="0" indent="0" lvl="0">
              <a:lnSpc>
                <a:spcPts val="14400"/>
              </a:lnSpc>
              <a:spcBef>
                <a:spcPct val="0"/>
              </a:spcBef>
            </a:pPr>
            <a:r>
              <a:rPr lang="en-US" sz="12000" u="none">
                <a:solidFill>
                  <a:srgbClr val="FFFFFF"/>
                </a:solidFill>
                <a:latin typeface="Rufina"/>
              </a:rPr>
              <a:t>Thank you for joining us today!</a:t>
            </a:r>
          </a:p>
        </p:txBody>
      </p:sp>
      <p:sp>
        <p:nvSpPr>
          <p:cNvPr name="AutoShape 3" id="3"/>
          <p:cNvSpPr/>
          <p:nvPr/>
        </p:nvSpPr>
        <p:spPr>
          <a:xfrm rot="-5400000">
            <a:off x="-1252975" y="5124450"/>
            <a:ext cx="5263137" cy="0"/>
          </a:xfrm>
          <a:prstGeom prst="line">
            <a:avLst/>
          </a:prstGeom>
          <a:ln cap="rnd" w="38100">
            <a:solidFill>
              <a:srgbClr val="0366C2"/>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2500" r="0" b="12500"/>
          <a:stretch>
            <a:fillRect/>
          </a:stretch>
        </p:blipFill>
        <p:spPr>
          <a:xfrm flipH="false" flipV="false">
            <a:off x="0" y="0"/>
            <a:ext cx="18288000" cy="10287000"/>
          </a:xfrm>
          <a:prstGeom prst="rect">
            <a:avLst/>
          </a:prstGeom>
        </p:spPr>
      </p:pic>
      <p:sp>
        <p:nvSpPr>
          <p:cNvPr name="AutoShape 3" id="3"/>
          <p:cNvSpPr/>
          <p:nvPr/>
        </p:nvSpPr>
        <p:spPr>
          <a:xfrm rot="-5400000">
            <a:off x="-1252975" y="5129212"/>
            <a:ext cx="5263137" cy="0"/>
          </a:xfrm>
          <a:prstGeom prst="line">
            <a:avLst/>
          </a:prstGeom>
          <a:ln cap="rnd" w="28575">
            <a:solidFill>
              <a:srgbClr val="0366C2"/>
            </a:solidFill>
            <a:prstDash val="solid"/>
            <a:headEnd type="none" len="sm" w="sm"/>
            <a:tailEnd type="none" len="sm" w="sm"/>
          </a:ln>
        </p:spPr>
      </p:sp>
      <p:sp>
        <p:nvSpPr>
          <p:cNvPr name="TextBox 4" id="4"/>
          <p:cNvSpPr txBox="true"/>
          <p:nvPr/>
        </p:nvSpPr>
        <p:spPr>
          <a:xfrm rot="0">
            <a:off x="2642540" y="1766107"/>
            <a:ext cx="14427892" cy="9239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Rufina Bold"/>
              </a:rPr>
              <a:t>Data Preparation  &amp; EDA</a:t>
            </a:r>
          </a:p>
        </p:txBody>
      </p:sp>
      <p:sp>
        <p:nvSpPr>
          <p:cNvPr name="TextBox 5" id="5"/>
          <p:cNvSpPr txBox="true"/>
          <p:nvPr/>
        </p:nvSpPr>
        <p:spPr>
          <a:xfrm rot="0">
            <a:off x="2039454" y="3848100"/>
            <a:ext cx="6874595" cy="12954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Define the Categorical &amp; Numerical Data</a:t>
            </a:r>
          </a:p>
        </p:txBody>
      </p:sp>
      <p:sp>
        <p:nvSpPr>
          <p:cNvPr name="TextBox 6" id="6"/>
          <p:cNvSpPr txBox="true"/>
          <p:nvPr/>
        </p:nvSpPr>
        <p:spPr>
          <a:xfrm rot="0">
            <a:off x="9377492" y="3848100"/>
            <a:ext cx="6874595" cy="6477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Statistical-Description</a:t>
            </a:r>
          </a:p>
        </p:txBody>
      </p:sp>
      <p:sp>
        <p:nvSpPr>
          <p:cNvPr name="TextBox 7" id="7"/>
          <p:cNvSpPr txBox="true"/>
          <p:nvPr/>
        </p:nvSpPr>
        <p:spPr>
          <a:xfrm rot="0">
            <a:off x="5706703" y="6305550"/>
            <a:ext cx="6874595" cy="647700"/>
          </a:xfrm>
          <a:prstGeom prst="rect">
            <a:avLst/>
          </a:prstGeom>
        </p:spPr>
        <p:txBody>
          <a:bodyPr anchor="t" rtlCol="false" tIns="0" lIns="0" bIns="0" rIns="0">
            <a:spAutoFit/>
          </a:bodyPr>
          <a:lstStyle/>
          <a:p>
            <a:pPr algn="l" marL="922516" indent="-461258" lvl="1">
              <a:lnSpc>
                <a:spcPts val="5127"/>
              </a:lnSpc>
              <a:buFont typeface="Arial"/>
              <a:buChar char="•"/>
            </a:pPr>
            <a:r>
              <a:rPr lang="en-US" sz="4272">
                <a:solidFill>
                  <a:srgbClr val="FFFFFF"/>
                </a:solidFill>
                <a:latin typeface="Rufina"/>
              </a:rPr>
              <a:t>Data-Visualization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51" t="0" r="1151" b="2084"/>
          <a:stretch>
            <a:fillRect/>
          </a:stretch>
        </p:blipFill>
        <p:spPr>
          <a:xfrm flipH="false" flipV="false">
            <a:off x="0" y="0"/>
            <a:ext cx="18288000" cy="10287000"/>
          </a:xfrm>
          <a:prstGeom prst="rect">
            <a:avLst/>
          </a:prstGeom>
        </p:spPr>
      </p:pic>
      <p:sp>
        <p:nvSpPr>
          <p:cNvPr name="Freeform 3" id="3"/>
          <p:cNvSpPr/>
          <p:nvPr/>
        </p:nvSpPr>
        <p:spPr>
          <a:xfrm flipH="false" flipV="false" rot="0">
            <a:off x="671916" y="1383316"/>
            <a:ext cx="9347417" cy="2919534"/>
          </a:xfrm>
          <a:custGeom>
            <a:avLst/>
            <a:gdLst/>
            <a:ahLst/>
            <a:cxnLst/>
            <a:rect r="r" b="b" t="t" l="l"/>
            <a:pathLst>
              <a:path h="2919534" w="9347417">
                <a:moveTo>
                  <a:pt x="0" y="0"/>
                </a:moveTo>
                <a:lnTo>
                  <a:pt x="9347417" y="0"/>
                </a:lnTo>
                <a:lnTo>
                  <a:pt x="9347417" y="2919535"/>
                </a:lnTo>
                <a:lnTo>
                  <a:pt x="0" y="2919535"/>
                </a:lnTo>
                <a:lnTo>
                  <a:pt x="0" y="0"/>
                </a:lnTo>
                <a:close/>
              </a:path>
            </a:pathLst>
          </a:custGeom>
          <a:blipFill>
            <a:blip r:embed="rId3"/>
            <a:stretch>
              <a:fillRect l="0" t="0" r="0" b="0"/>
            </a:stretch>
          </a:blipFill>
        </p:spPr>
      </p:sp>
      <p:sp>
        <p:nvSpPr>
          <p:cNvPr name="Freeform 4" id="4"/>
          <p:cNvSpPr/>
          <p:nvPr/>
        </p:nvSpPr>
        <p:spPr>
          <a:xfrm flipH="false" flipV="false" rot="0">
            <a:off x="10880562" y="1383316"/>
            <a:ext cx="5833078" cy="5727787"/>
          </a:xfrm>
          <a:custGeom>
            <a:avLst/>
            <a:gdLst/>
            <a:ahLst/>
            <a:cxnLst/>
            <a:rect r="r" b="b" t="t" l="l"/>
            <a:pathLst>
              <a:path h="5727787" w="5833078">
                <a:moveTo>
                  <a:pt x="0" y="0"/>
                </a:moveTo>
                <a:lnTo>
                  <a:pt x="5833078" y="0"/>
                </a:lnTo>
                <a:lnTo>
                  <a:pt x="5833078" y="5727788"/>
                </a:lnTo>
                <a:lnTo>
                  <a:pt x="0" y="5727788"/>
                </a:lnTo>
                <a:lnTo>
                  <a:pt x="0" y="0"/>
                </a:lnTo>
                <a:close/>
              </a:path>
            </a:pathLst>
          </a:custGeom>
          <a:blipFill>
            <a:blip r:embed="rId4"/>
            <a:stretch>
              <a:fillRect l="0" t="0" r="0" b="0"/>
            </a:stretch>
          </a:blipFill>
        </p:spPr>
      </p:sp>
      <p:sp>
        <p:nvSpPr>
          <p:cNvPr name="TextBox 5" id="5"/>
          <p:cNvSpPr txBox="true"/>
          <p:nvPr/>
        </p:nvSpPr>
        <p:spPr>
          <a:xfrm rot="0">
            <a:off x="0" y="141605"/>
            <a:ext cx="15622513" cy="887095"/>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rPr>
              <a:t>Define the Categorical and Numerical Data</a:t>
            </a:r>
          </a:p>
        </p:txBody>
      </p:sp>
      <p:sp>
        <p:nvSpPr>
          <p:cNvPr name="TextBox 6" id="6"/>
          <p:cNvSpPr txBox="true"/>
          <p:nvPr/>
        </p:nvSpPr>
        <p:spPr>
          <a:xfrm rot="0">
            <a:off x="671916" y="5086350"/>
            <a:ext cx="10208646" cy="4563110"/>
          </a:xfrm>
          <a:prstGeom prst="rect">
            <a:avLst/>
          </a:prstGeom>
        </p:spPr>
        <p:txBody>
          <a:bodyPr anchor="t" rtlCol="false" tIns="0" lIns="0" bIns="0" rIns="0">
            <a:spAutoFit/>
          </a:bodyPr>
          <a:lstStyle/>
          <a:p>
            <a:pPr>
              <a:lnSpc>
                <a:spcPts val="3640"/>
              </a:lnSpc>
            </a:pPr>
            <a:r>
              <a:rPr lang="en-US" sz="2600" u="sng">
                <a:solidFill>
                  <a:srgbClr val="FFFFFF"/>
                </a:solidFill>
                <a:latin typeface="Canva Sans Bold"/>
              </a:rPr>
              <a:t>Type of variable :</a:t>
            </a:r>
          </a:p>
          <a:p>
            <a:pPr>
              <a:lnSpc>
                <a:spcPts val="3640"/>
              </a:lnSpc>
            </a:pPr>
          </a:p>
          <a:p>
            <a:pPr marL="561341" indent="-280670" lvl="1">
              <a:lnSpc>
                <a:spcPts val="3640"/>
              </a:lnSpc>
              <a:buFont typeface="Arial"/>
              <a:buChar char="•"/>
            </a:pPr>
            <a:r>
              <a:rPr lang="en-US" sz="2600">
                <a:solidFill>
                  <a:srgbClr val="FFFFFF"/>
                </a:solidFill>
                <a:latin typeface="Canva Sans"/>
              </a:rPr>
              <a:t>Categorical variables : sex, smoker, region</a:t>
            </a:r>
          </a:p>
          <a:p>
            <a:pPr>
              <a:lnSpc>
                <a:spcPts val="3640"/>
              </a:lnSpc>
            </a:pPr>
          </a:p>
          <a:p>
            <a:pPr marL="561341" indent="-280670" lvl="1">
              <a:lnSpc>
                <a:spcPts val="3640"/>
              </a:lnSpc>
              <a:buFont typeface="Arial"/>
              <a:buChar char="•"/>
            </a:pPr>
            <a:r>
              <a:rPr lang="en-US" sz="2600">
                <a:solidFill>
                  <a:srgbClr val="FFFFFF"/>
                </a:solidFill>
                <a:latin typeface="Canva Sans"/>
              </a:rPr>
              <a:t>Quantitative variables : age, bmi, charges, children. Here children is a discrete variable where as age, bmi, and charges are continuous variables.</a:t>
            </a:r>
          </a:p>
          <a:p>
            <a:pPr>
              <a:lnSpc>
                <a:spcPts val="3640"/>
              </a:lnSpc>
            </a:pPr>
          </a:p>
          <a:p>
            <a:pPr marL="561341" indent="-280670" lvl="1">
              <a:lnSpc>
                <a:spcPts val="3640"/>
              </a:lnSpc>
              <a:buFont typeface="Arial"/>
              <a:buChar char="•"/>
            </a:pPr>
            <a:r>
              <a:rPr lang="en-US" sz="2600">
                <a:solidFill>
                  <a:srgbClr val="FFFFFF"/>
                </a:solidFill>
                <a:latin typeface="Canva Sans"/>
              </a:rPr>
              <a:t>There are no missing values</a:t>
            </a:r>
          </a:p>
          <a:p>
            <a:pPr algn="ctr">
              <a:lnSpc>
                <a:spcPts val="364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51" t="0" r="1151" b="2084"/>
          <a:stretch>
            <a:fillRect/>
          </a:stretch>
        </p:blipFill>
        <p:spPr>
          <a:xfrm flipH="false" flipV="false">
            <a:off x="0" y="0"/>
            <a:ext cx="18288000" cy="10287000"/>
          </a:xfrm>
          <a:prstGeom prst="rect">
            <a:avLst/>
          </a:prstGeom>
        </p:spPr>
      </p:pic>
      <p:sp>
        <p:nvSpPr>
          <p:cNvPr name="Freeform 3" id="3"/>
          <p:cNvSpPr/>
          <p:nvPr/>
        </p:nvSpPr>
        <p:spPr>
          <a:xfrm flipH="false" flipV="false" rot="0">
            <a:off x="425683" y="1958604"/>
            <a:ext cx="8311269" cy="4127731"/>
          </a:xfrm>
          <a:custGeom>
            <a:avLst/>
            <a:gdLst/>
            <a:ahLst/>
            <a:cxnLst/>
            <a:rect r="r" b="b" t="t" l="l"/>
            <a:pathLst>
              <a:path h="4127731" w="8311269">
                <a:moveTo>
                  <a:pt x="0" y="0"/>
                </a:moveTo>
                <a:lnTo>
                  <a:pt x="8311268" y="0"/>
                </a:lnTo>
                <a:lnTo>
                  <a:pt x="8311268" y="4127732"/>
                </a:lnTo>
                <a:lnTo>
                  <a:pt x="0" y="4127732"/>
                </a:lnTo>
                <a:lnTo>
                  <a:pt x="0" y="0"/>
                </a:lnTo>
                <a:close/>
              </a:path>
            </a:pathLst>
          </a:custGeom>
          <a:blipFill>
            <a:blip r:embed="rId3"/>
            <a:stretch>
              <a:fillRect l="-1367" t="0" r="-1367" b="0"/>
            </a:stretch>
          </a:blipFill>
        </p:spPr>
      </p:sp>
      <p:sp>
        <p:nvSpPr>
          <p:cNvPr name="TextBox 4" id="4"/>
          <p:cNvSpPr txBox="true"/>
          <p:nvPr/>
        </p:nvSpPr>
        <p:spPr>
          <a:xfrm rot="0">
            <a:off x="1028700" y="596931"/>
            <a:ext cx="9522149" cy="777814"/>
          </a:xfrm>
          <a:prstGeom prst="rect">
            <a:avLst/>
          </a:prstGeom>
        </p:spPr>
        <p:txBody>
          <a:bodyPr anchor="t" rtlCol="false" tIns="0" lIns="0" bIns="0" rIns="0">
            <a:spAutoFit/>
          </a:bodyPr>
          <a:lstStyle/>
          <a:p>
            <a:pPr algn="ctr">
              <a:lnSpc>
                <a:spcPts val="6362"/>
              </a:lnSpc>
            </a:pPr>
            <a:r>
              <a:rPr lang="en-US" sz="4544" u="sng">
                <a:solidFill>
                  <a:srgbClr val="FFFFFF"/>
                </a:solidFill>
                <a:latin typeface="Canva Sans Bold"/>
              </a:rPr>
              <a:t>Statistical -Description of Data</a:t>
            </a:r>
          </a:p>
        </p:txBody>
      </p:sp>
      <p:sp>
        <p:nvSpPr>
          <p:cNvPr name="TextBox 5" id="5"/>
          <p:cNvSpPr txBox="true"/>
          <p:nvPr/>
        </p:nvSpPr>
        <p:spPr>
          <a:xfrm rot="0">
            <a:off x="8906228" y="1471325"/>
            <a:ext cx="9381772" cy="6849110"/>
          </a:xfrm>
          <a:prstGeom prst="rect">
            <a:avLst/>
          </a:prstGeom>
        </p:spPr>
        <p:txBody>
          <a:bodyPr anchor="t" rtlCol="false" tIns="0" lIns="0" bIns="0" rIns="0">
            <a:spAutoFit/>
          </a:bodyPr>
          <a:lstStyle/>
          <a:p>
            <a:pPr>
              <a:lnSpc>
                <a:spcPts val="3640"/>
              </a:lnSpc>
            </a:pPr>
            <a:r>
              <a:rPr lang="en-US" sz="2600" u="sng">
                <a:solidFill>
                  <a:srgbClr val="FFFFFF"/>
                </a:solidFill>
                <a:latin typeface="Canva Sans Bold Italics"/>
              </a:rPr>
              <a:t>Observation</a:t>
            </a:r>
            <a:r>
              <a:rPr lang="en-US" sz="2600" u="sng">
                <a:solidFill>
                  <a:srgbClr val="FFFFFF"/>
                </a:solidFill>
                <a:latin typeface="Canva Sans Bold"/>
              </a:rPr>
              <a:t>:</a:t>
            </a:r>
          </a:p>
          <a:p>
            <a:pPr marL="561341" indent="-280670" lvl="1">
              <a:lnSpc>
                <a:spcPts val="3640"/>
              </a:lnSpc>
              <a:buFont typeface="Arial"/>
              <a:buChar char="•"/>
            </a:pPr>
            <a:r>
              <a:rPr lang="en-US" sz="2600">
                <a:solidFill>
                  <a:srgbClr val="FFFFFF"/>
                </a:solidFill>
                <a:latin typeface="Canva Sans"/>
              </a:rPr>
              <a:t>Average age of the primary beneficiary is 39.2 and maximum age is 64</a:t>
            </a:r>
          </a:p>
          <a:p>
            <a:pPr>
              <a:lnSpc>
                <a:spcPts val="3640"/>
              </a:lnSpc>
            </a:pPr>
          </a:p>
          <a:p>
            <a:pPr marL="561341" indent="-280670" lvl="1">
              <a:lnSpc>
                <a:spcPts val="3640"/>
              </a:lnSpc>
              <a:buFont typeface="Arial"/>
              <a:buChar char="•"/>
            </a:pPr>
            <a:r>
              <a:rPr lang="en-US" sz="2600">
                <a:solidFill>
                  <a:srgbClr val="FFFFFF"/>
                </a:solidFill>
                <a:latin typeface="Canva Sans"/>
              </a:rPr>
              <a:t>Average BMI is 30.66, that is out of normal BMI range, Maximum BMI is 53.13</a:t>
            </a:r>
          </a:p>
          <a:p>
            <a:pPr>
              <a:lnSpc>
                <a:spcPts val="3640"/>
              </a:lnSpc>
            </a:pPr>
          </a:p>
          <a:p>
            <a:pPr marL="561341" indent="-280670" lvl="1">
              <a:lnSpc>
                <a:spcPts val="3640"/>
              </a:lnSpc>
              <a:buFont typeface="Arial"/>
              <a:buChar char="•"/>
            </a:pPr>
            <a:r>
              <a:rPr lang="en-US" sz="2600">
                <a:solidFill>
                  <a:srgbClr val="FFFFFF"/>
                </a:solidFill>
                <a:latin typeface="Canva Sans"/>
              </a:rPr>
              <a:t>Average medical costs billed to health insurance is 13270 $, median is 9382 $  and maximum is 63770 $</a:t>
            </a:r>
          </a:p>
          <a:p>
            <a:pPr>
              <a:lnSpc>
                <a:spcPts val="3640"/>
              </a:lnSpc>
            </a:pPr>
          </a:p>
          <a:p>
            <a:pPr marL="561341" indent="-280670" lvl="1">
              <a:lnSpc>
                <a:spcPts val="3640"/>
              </a:lnSpc>
              <a:buFont typeface="Arial"/>
              <a:buChar char="•"/>
            </a:pPr>
            <a:r>
              <a:rPr lang="en-US" sz="2600">
                <a:solidFill>
                  <a:srgbClr val="FFFFFF"/>
                </a:solidFill>
                <a:latin typeface="Canva Sans"/>
              </a:rPr>
              <a:t>Customer on an average has 1 child.</a:t>
            </a:r>
          </a:p>
          <a:p>
            <a:pPr>
              <a:lnSpc>
                <a:spcPts val="3640"/>
              </a:lnSpc>
            </a:pPr>
          </a:p>
          <a:p>
            <a:pPr marL="561341" indent="-280670" lvl="1">
              <a:lnSpc>
                <a:spcPts val="3640"/>
              </a:lnSpc>
              <a:buFont typeface="Arial"/>
              <a:buChar char="•"/>
            </a:pPr>
            <a:r>
              <a:rPr lang="en-US" sz="2600">
                <a:solidFill>
                  <a:srgbClr val="FFFFFF"/>
                </a:solidFill>
                <a:latin typeface="Canva Sans"/>
              </a:rPr>
              <a:t>For Age, BMI, children , mean is almost equal to median , suggesting data is normally distributed</a:t>
            </a:r>
          </a:p>
          <a:p>
            <a:pPr algn="just">
              <a:lnSpc>
                <a:spcPts val="364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51" t="0" r="1151" b="2084"/>
          <a:stretch>
            <a:fillRect/>
          </a:stretch>
        </p:blipFill>
        <p:spPr>
          <a:xfrm flipH="false" flipV="false">
            <a:off x="0" y="0"/>
            <a:ext cx="18288000" cy="10287000"/>
          </a:xfrm>
          <a:prstGeom prst="rect">
            <a:avLst/>
          </a:prstGeom>
        </p:spPr>
      </p:pic>
      <p:sp>
        <p:nvSpPr>
          <p:cNvPr name="TextBox 3" id="3"/>
          <p:cNvSpPr txBox="true"/>
          <p:nvPr/>
        </p:nvSpPr>
        <p:spPr>
          <a:xfrm rot="0">
            <a:off x="425683" y="141605"/>
            <a:ext cx="5690964" cy="887095"/>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rPr>
              <a:t>Data  Preparation</a:t>
            </a:r>
          </a:p>
        </p:txBody>
      </p:sp>
      <p:sp>
        <p:nvSpPr>
          <p:cNvPr name="Freeform 4" id="4"/>
          <p:cNvSpPr/>
          <p:nvPr/>
        </p:nvSpPr>
        <p:spPr>
          <a:xfrm flipH="false" flipV="false" rot="0">
            <a:off x="425683" y="2069898"/>
            <a:ext cx="5300494" cy="5374455"/>
          </a:xfrm>
          <a:custGeom>
            <a:avLst/>
            <a:gdLst/>
            <a:ahLst/>
            <a:cxnLst/>
            <a:rect r="r" b="b" t="t" l="l"/>
            <a:pathLst>
              <a:path h="5374455" w="5300494">
                <a:moveTo>
                  <a:pt x="0" y="0"/>
                </a:moveTo>
                <a:lnTo>
                  <a:pt x="5300494" y="0"/>
                </a:lnTo>
                <a:lnTo>
                  <a:pt x="5300494" y="5374455"/>
                </a:lnTo>
                <a:lnTo>
                  <a:pt x="0" y="5374455"/>
                </a:lnTo>
                <a:lnTo>
                  <a:pt x="0" y="0"/>
                </a:lnTo>
                <a:close/>
              </a:path>
            </a:pathLst>
          </a:custGeom>
          <a:blipFill>
            <a:blip r:embed="rId3"/>
            <a:stretch>
              <a:fillRect l="0" t="0" r="0" b="0"/>
            </a:stretch>
          </a:blipFill>
        </p:spPr>
      </p:sp>
      <p:sp>
        <p:nvSpPr>
          <p:cNvPr name="TextBox 5" id="5"/>
          <p:cNvSpPr txBox="true"/>
          <p:nvPr/>
        </p:nvSpPr>
        <p:spPr>
          <a:xfrm rot="0">
            <a:off x="5892474" y="2254023"/>
            <a:ext cx="12395526" cy="4996815"/>
          </a:xfrm>
          <a:prstGeom prst="rect">
            <a:avLst/>
          </a:prstGeom>
        </p:spPr>
        <p:txBody>
          <a:bodyPr anchor="t" rtlCol="false" tIns="0" lIns="0" bIns="0" rIns="0">
            <a:spAutoFit/>
          </a:bodyPr>
          <a:lstStyle/>
          <a:p>
            <a:pPr>
              <a:lnSpc>
                <a:spcPts val="3640"/>
              </a:lnSpc>
              <a:spcBef>
                <a:spcPct val="0"/>
              </a:spcBef>
            </a:pPr>
            <a:r>
              <a:rPr lang="en-US" sz="2600" u="sng">
                <a:solidFill>
                  <a:srgbClr val="FFFFFF"/>
                </a:solidFill>
                <a:latin typeface="Canva Sans Bold"/>
              </a:rPr>
              <a:t>Observati</a:t>
            </a:r>
            <a:r>
              <a:rPr lang="en-US" sz="2600" u="sng">
                <a:solidFill>
                  <a:srgbClr val="FFFFFF"/>
                </a:solidFill>
                <a:latin typeface="Canva Sans Bold"/>
              </a:rPr>
              <a:t>ons</a:t>
            </a:r>
          </a:p>
          <a:p>
            <a:pPr marL="561341" indent="-280670" lvl="1">
              <a:lnSpc>
                <a:spcPts val="3640"/>
              </a:lnSpc>
              <a:spcBef>
                <a:spcPct val="0"/>
              </a:spcBef>
              <a:buFont typeface="Arial"/>
              <a:buChar char="•"/>
            </a:pPr>
            <a:r>
              <a:rPr lang="en-US" sz="2600">
                <a:solidFill>
                  <a:srgbClr val="FFFFFF"/>
                </a:solidFill>
                <a:latin typeface="Canva Sans"/>
              </a:rPr>
              <a:t>676 male and 662 female, indicated sample has slightly more males than females.</a:t>
            </a:r>
          </a:p>
          <a:p>
            <a:pPr>
              <a:lnSpc>
                <a:spcPts val="3640"/>
              </a:lnSpc>
              <a:spcBef>
                <a:spcPct val="0"/>
              </a:spcBef>
            </a:pPr>
          </a:p>
          <a:p>
            <a:pPr marL="561341" indent="-280670" lvl="1">
              <a:lnSpc>
                <a:spcPts val="3640"/>
              </a:lnSpc>
              <a:spcBef>
                <a:spcPct val="0"/>
              </a:spcBef>
              <a:buFont typeface="Arial"/>
              <a:buChar char="•"/>
            </a:pPr>
            <a:r>
              <a:rPr lang="en-US" sz="2600">
                <a:solidFill>
                  <a:srgbClr val="FFFFFF"/>
                </a:solidFill>
                <a:latin typeface="Canva Sans"/>
              </a:rPr>
              <a:t>1064 nonsmoker and 274 smoker, indicating sample has more nonsmokers.</a:t>
            </a:r>
          </a:p>
          <a:p>
            <a:pPr>
              <a:lnSpc>
                <a:spcPts val="3640"/>
              </a:lnSpc>
              <a:spcBef>
                <a:spcPct val="0"/>
              </a:spcBef>
            </a:pPr>
          </a:p>
          <a:p>
            <a:pPr marL="561341" indent="-280670" lvl="1">
              <a:lnSpc>
                <a:spcPts val="3640"/>
              </a:lnSpc>
              <a:spcBef>
                <a:spcPct val="0"/>
              </a:spcBef>
              <a:buFont typeface="Arial"/>
              <a:buChar char="•"/>
            </a:pPr>
            <a:r>
              <a:rPr lang="en-US" sz="2600">
                <a:solidFill>
                  <a:srgbClr val="FFFFFF"/>
                </a:solidFill>
                <a:latin typeface="Canva Sans"/>
              </a:rPr>
              <a:t>Number of claims from customer who reside in southwest region is more compared to other regions</a:t>
            </a:r>
          </a:p>
          <a:p>
            <a:pPr algn="ctr">
              <a:lnSpc>
                <a:spcPts val="727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221409" y="1871033"/>
            <a:ext cx="5681130" cy="4142250"/>
          </a:xfrm>
          <a:custGeom>
            <a:avLst/>
            <a:gdLst/>
            <a:ahLst/>
            <a:cxnLst/>
            <a:rect r="r" b="b" t="t" l="l"/>
            <a:pathLst>
              <a:path h="4142250" w="5681130">
                <a:moveTo>
                  <a:pt x="0" y="0"/>
                </a:moveTo>
                <a:lnTo>
                  <a:pt x="5681130" y="0"/>
                </a:lnTo>
                <a:lnTo>
                  <a:pt x="5681130" y="4142250"/>
                </a:lnTo>
                <a:lnTo>
                  <a:pt x="0" y="4142250"/>
                </a:lnTo>
                <a:lnTo>
                  <a:pt x="0" y="0"/>
                </a:lnTo>
                <a:close/>
              </a:path>
            </a:pathLst>
          </a:custGeom>
          <a:blipFill>
            <a:blip r:embed="rId2"/>
            <a:stretch>
              <a:fillRect l="0" t="0" r="0" b="0"/>
            </a:stretch>
          </a:blipFill>
        </p:spPr>
      </p:sp>
      <p:sp>
        <p:nvSpPr>
          <p:cNvPr name="Freeform 3" id="3"/>
          <p:cNvSpPr/>
          <p:nvPr/>
        </p:nvSpPr>
        <p:spPr>
          <a:xfrm flipH="false" flipV="false" rot="0">
            <a:off x="2098113" y="6141440"/>
            <a:ext cx="5685671" cy="4145560"/>
          </a:xfrm>
          <a:custGeom>
            <a:avLst/>
            <a:gdLst/>
            <a:ahLst/>
            <a:cxnLst/>
            <a:rect r="r" b="b" t="t" l="l"/>
            <a:pathLst>
              <a:path h="4145560" w="5685671">
                <a:moveTo>
                  <a:pt x="0" y="0"/>
                </a:moveTo>
                <a:lnTo>
                  <a:pt x="5685671" y="0"/>
                </a:lnTo>
                <a:lnTo>
                  <a:pt x="5685671" y="4145560"/>
                </a:lnTo>
                <a:lnTo>
                  <a:pt x="0" y="4145560"/>
                </a:lnTo>
                <a:lnTo>
                  <a:pt x="0" y="0"/>
                </a:lnTo>
                <a:close/>
              </a:path>
            </a:pathLst>
          </a:custGeom>
          <a:blipFill>
            <a:blip r:embed="rId3"/>
            <a:stretch>
              <a:fillRect l="0" t="0" r="0" b="0"/>
            </a:stretch>
          </a:blipFill>
        </p:spPr>
      </p:sp>
      <p:sp>
        <p:nvSpPr>
          <p:cNvPr name="TextBox 4" id="4"/>
          <p:cNvSpPr txBox="true"/>
          <p:nvPr/>
        </p:nvSpPr>
        <p:spPr>
          <a:xfrm rot="0">
            <a:off x="5469990" y="274443"/>
            <a:ext cx="6615668" cy="639574"/>
          </a:xfrm>
          <a:prstGeom prst="rect">
            <a:avLst/>
          </a:prstGeom>
        </p:spPr>
        <p:txBody>
          <a:bodyPr anchor="t" rtlCol="false" tIns="0" lIns="0" bIns="0" rIns="0">
            <a:spAutoFit/>
          </a:bodyPr>
          <a:lstStyle/>
          <a:p>
            <a:pPr algn="ctr">
              <a:lnSpc>
                <a:spcPts val="5267"/>
              </a:lnSpc>
            </a:pPr>
            <a:r>
              <a:rPr lang="en-US" sz="3762" u="sng">
                <a:solidFill>
                  <a:srgbClr val="8C52FF"/>
                </a:solidFill>
                <a:latin typeface="Canva Sans Bold"/>
              </a:rPr>
              <a:t>Data-Visualization</a:t>
            </a:r>
          </a:p>
        </p:txBody>
      </p:sp>
      <p:sp>
        <p:nvSpPr>
          <p:cNvPr name="TextBox 5" id="5"/>
          <p:cNvSpPr txBox="true"/>
          <p:nvPr/>
        </p:nvSpPr>
        <p:spPr>
          <a:xfrm rot="0">
            <a:off x="8331334" y="2087095"/>
            <a:ext cx="7858553" cy="2600691"/>
          </a:xfrm>
          <a:prstGeom prst="rect">
            <a:avLst/>
          </a:prstGeom>
        </p:spPr>
        <p:txBody>
          <a:bodyPr anchor="t" rtlCol="false" tIns="0" lIns="0" bIns="0" rIns="0">
            <a:spAutoFit/>
          </a:bodyPr>
          <a:lstStyle/>
          <a:p>
            <a:pPr algn="ctr">
              <a:lnSpc>
                <a:spcPts val="4179"/>
              </a:lnSpc>
              <a:spcBef>
                <a:spcPct val="0"/>
              </a:spcBef>
            </a:pPr>
            <a:r>
              <a:rPr lang="en-US" sz="2985">
                <a:solidFill>
                  <a:srgbClr val="8D8DFE"/>
                </a:solidFill>
                <a:latin typeface="Canva Sans Bold"/>
              </a:rPr>
              <a:t>The age of the primary beneficiary ranges from approximately 20 to 65 years old. The average age is about 40 years old. The majority of the customers are in their 18s and 20s.</a:t>
            </a:r>
          </a:p>
        </p:txBody>
      </p:sp>
      <p:sp>
        <p:nvSpPr>
          <p:cNvPr name="TextBox 6" id="6"/>
          <p:cNvSpPr txBox="true"/>
          <p:nvPr/>
        </p:nvSpPr>
        <p:spPr>
          <a:xfrm rot="0">
            <a:off x="8441165" y="7428921"/>
            <a:ext cx="5858589" cy="1180383"/>
          </a:xfrm>
          <a:prstGeom prst="rect">
            <a:avLst/>
          </a:prstGeom>
        </p:spPr>
        <p:txBody>
          <a:bodyPr anchor="t" rtlCol="false" tIns="0" lIns="0" bIns="0" rIns="0">
            <a:spAutoFit/>
          </a:bodyPr>
          <a:lstStyle/>
          <a:p>
            <a:pPr algn="ctr">
              <a:lnSpc>
                <a:spcPts val="4725"/>
              </a:lnSpc>
              <a:spcBef>
                <a:spcPct val="0"/>
              </a:spcBef>
            </a:pPr>
            <a:r>
              <a:rPr lang="en-US" sz="3375">
                <a:solidFill>
                  <a:srgbClr val="8D8DFE"/>
                </a:solidFill>
                <a:latin typeface="Canva Sans Bold"/>
              </a:rPr>
              <a:t>Most of the beneficiaries do not have children.</a:t>
            </a:r>
          </a:p>
        </p:txBody>
      </p:sp>
      <p:sp>
        <p:nvSpPr>
          <p:cNvPr name="TextBox 7" id="7"/>
          <p:cNvSpPr txBox="true"/>
          <p:nvPr/>
        </p:nvSpPr>
        <p:spPr>
          <a:xfrm rot="0">
            <a:off x="8952776" y="1376573"/>
            <a:ext cx="6615668" cy="637865"/>
          </a:xfrm>
          <a:prstGeom prst="rect">
            <a:avLst/>
          </a:prstGeom>
        </p:spPr>
        <p:txBody>
          <a:bodyPr anchor="t" rtlCol="false" tIns="0" lIns="0" bIns="0" rIns="0">
            <a:spAutoFit/>
          </a:bodyPr>
          <a:lstStyle/>
          <a:p>
            <a:pPr algn="ctr">
              <a:lnSpc>
                <a:spcPts val="5267"/>
              </a:lnSpc>
            </a:pPr>
            <a:r>
              <a:rPr lang="en-US" sz="3762">
                <a:solidFill>
                  <a:srgbClr val="CB6CE6"/>
                </a:solidFill>
                <a:latin typeface="Canva Sans"/>
              </a:rPr>
              <a:t>Age Distribution</a:t>
            </a:r>
          </a:p>
        </p:txBody>
      </p:sp>
      <p:sp>
        <p:nvSpPr>
          <p:cNvPr name="TextBox 8" id="8"/>
          <p:cNvSpPr txBox="true"/>
          <p:nvPr/>
        </p:nvSpPr>
        <p:spPr>
          <a:xfrm rot="0">
            <a:off x="7939092" y="6324331"/>
            <a:ext cx="8293132" cy="637865"/>
          </a:xfrm>
          <a:prstGeom prst="rect">
            <a:avLst/>
          </a:prstGeom>
        </p:spPr>
        <p:txBody>
          <a:bodyPr anchor="t" rtlCol="false" tIns="0" lIns="0" bIns="0" rIns="0">
            <a:spAutoFit/>
          </a:bodyPr>
          <a:lstStyle/>
          <a:p>
            <a:pPr algn="ctr">
              <a:lnSpc>
                <a:spcPts val="5267"/>
              </a:lnSpc>
            </a:pPr>
            <a:r>
              <a:rPr lang="en-US" sz="3762">
                <a:solidFill>
                  <a:srgbClr val="CB6CE6"/>
                </a:solidFill>
                <a:latin typeface="Canva Sans"/>
              </a:rPr>
              <a:t>Number of Children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DAFmFkWAH74</dc:identifier>
  <dcterms:modified xsi:type="dcterms:W3CDTF">2011-08-01T06:04:30Z</dcterms:modified>
  <cp:revision>1</cp:revision>
  <dc:title>Final-Medical Insurance</dc:title>
</cp:coreProperties>
</file>